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7C_694D050B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48D_F04E968D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7F_9D7ABF55.xml" ContentType="application/vnd.ms-powerpoint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modernComment_182_7A1169EF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349" r:id="rId3"/>
    <p:sldId id="368" r:id="rId4"/>
    <p:sldId id="369" r:id="rId5"/>
    <p:sldId id="370" r:id="rId6"/>
    <p:sldId id="371" r:id="rId7"/>
    <p:sldId id="373" r:id="rId8"/>
    <p:sldId id="372" r:id="rId9"/>
    <p:sldId id="374" r:id="rId10"/>
    <p:sldId id="375" r:id="rId11"/>
    <p:sldId id="376" r:id="rId12"/>
    <p:sldId id="377" r:id="rId13"/>
    <p:sldId id="379" r:id="rId14"/>
    <p:sldId id="380" r:id="rId15"/>
    <p:sldId id="381" r:id="rId16"/>
    <p:sldId id="387" r:id="rId17"/>
    <p:sldId id="388" r:id="rId18"/>
    <p:sldId id="389" r:id="rId19"/>
    <p:sldId id="392" r:id="rId20"/>
    <p:sldId id="1163" r:id="rId21"/>
    <p:sldId id="1165" r:id="rId22"/>
    <p:sldId id="390" r:id="rId23"/>
    <p:sldId id="383" r:id="rId24"/>
    <p:sldId id="384" r:id="rId25"/>
    <p:sldId id="385" r:id="rId26"/>
    <p:sldId id="386" r:id="rId27"/>
    <p:sldId id="28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A3706BD-CCB0-60C8-6C0E-CA1F2AE884FC}" name="Shaked Chen" initials="sc" userId="S::shaked.chen1@live.biu.ac.il::8c4cd366-80f7-4101-b277-36e5d248af1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C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58" autoAdjust="0"/>
    <p:restoredTop sz="81591" autoAdjust="0"/>
  </p:normalViewPr>
  <p:slideViewPr>
    <p:cSldViewPr snapToGrid="0" snapToObjects="1">
      <p:cViewPr>
        <p:scale>
          <a:sx n="140" d="100"/>
          <a:sy n="140" d="100"/>
        </p:scale>
        <p:origin x="144" y="-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5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omments/modernComment_17C_694D050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E41598F-AC7D-A64D-B9B5-590AECA22DF7}" authorId="{1A3706BD-CCB0-60C8-6C0E-CA1F2AE884FC}" created="2025-01-12T12:58:42.780">
    <pc:sldMkLst xmlns:pc="http://schemas.microsoft.com/office/powerpoint/2013/main/command">
      <pc:docMk/>
      <pc:sldMk cId="1766655243" sldId="380"/>
    </pc:sldMkLst>
    <p188:txBody>
      <a:bodyPr/>
      <a:lstStyle/>
      <a:p>
        <a:r>
          <a:rPr lang="en-IL"/>
          <a:t>מודל אחר שים לב</a:t>
        </a:r>
      </a:p>
    </p188:txBody>
  </p188:cm>
</p188:cmLst>
</file>

<file path=ppt/comments/modernComment_17F_9D7ABF5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33032ED-6811-D44C-835B-2345F2761F07}" authorId="{1A3706BD-CCB0-60C8-6C0E-CA1F2AE884FC}" created="2025-01-12T14:12:20.471">
    <pc:sldMkLst xmlns:pc="http://schemas.microsoft.com/office/powerpoint/2013/main/command">
      <pc:docMk/>
      <pc:sldMk cId="2642067285" sldId="383"/>
    </pc:sldMkLst>
    <p188:txBody>
      <a:bodyPr/>
      <a:lstStyle/>
      <a:p>
        <a:r>
          <a:rPr lang="en-IL"/>
          <a:t>לא מובן בשקף 28 איך עובד התהליך של ההכפלה ומה זה מראה 
</a:t>
        </a:r>
      </a:p>
    </p188:txBody>
  </p188:cm>
</p188:cmLst>
</file>

<file path=ppt/comments/modernComment_182_7A1169E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2799B9F-BFF4-CB4C-BB50-CE1D3439BEB2}" authorId="{1A3706BD-CCB0-60C8-6C0E-CA1F2AE884FC}" created="2025-01-12T14:18:56.348">
    <pc:sldMkLst xmlns:pc="http://schemas.microsoft.com/office/powerpoint/2013/main/command">
      <pc:docMk/>
      <pc:sldMk cId="2047961583" sldId="386"/>
    </pc:sldMkLst>
    <p188:replyLst>
      <p188:reply id="{4A145C0B-BCD9-4944-9258-372B254F7F6A}" authorId="{1A3706BD-CCB0-60C8-6C0E-CA1F2AE884FC}" created="2025-01-12T14:19:44.407">
        <p188:txBody>
          <a:bodyPr/>
          <a:lstStyle/>
          <a:p>
            <a:r>
              <a:rPr lang="en-IL"/>
              <a:t>הגודל וקטור נשאר עדיין 3 , איפה ההורדת ממימד</a:t>
            </a:r>
          </a:p>
        </p188:txBody>
      </p188:reply>
    </p188:replyLst>
    <p188:txBody>
      <a:bodyPr/>
      <a:lstStyle/>
      <a:p>
        <a:r>
          <a:rPr lang="en-IL"/>
          <a:t>איך F1 , F2 
מאיפה הוא בא 
</a:t>
        </a:r>
      </a:p>
    </p188:txBody>
  </p188:cm>
  <p188:cm id="{AC5E081D-FFE9-7A4A-A471-373FB4BE77D8}" authorId="{1A3706BD-CCB0-60C8-6C0E-CA1F2AE884FC}" created="2025-01-12T14:26:09.429">
    <pc:sldMkLst xmlns:pc="http://schemas.microsoft.com/office/powerpoint/2013/main/command">
      <pc:docMk/>
      <pc:sldMk cId="2047961583" sldId="386"/>
    </pc:sldMkLst>
    <p188:txBody>
      <a:bodyPr/>
      <a:lstStyle/>
      <a:p>
        <a:r>
          <a:rPr lang="en-IL"/>
          <a:t>איך מנרמלים חזרה את התוצאות</a:t>
        </a:r>
      </a:p>
    </p188:txBody>
  </p188:cm>
</p188:cmLst>
</file>

<file path=ppt/comments/modernComment_48D_F04E968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68D2DDE-92F9-9749-A591-4C1556E8DE7B}" authorId="{1A3706BD-CCB0-60C8-6C0E-CA1F2AE884FC}" created="2025-01-12T14:08:02.233">
    <pc:sldMkLst xmlns:pc="http://schemas.microsoft.com/office/powerpoint/2013/main/command">
      <pc:docMk/>
      <pc:sldMk cId="4031682189" sldId="1165"/>
    </pc:sldMkLst>
    <p188:txBody>
      <a:bodyPr/>
      <a:lstStyle/>
      <a:p>
        <a:r>
          <a:rPr lang="en-IL"/>
          <a:t>למה בקורלציה מחלקים ב sigma של x,y 
למה אין לנו כמו המודל הקודם את ההשפעה המשותפת
שקף 8
איך בשקף 10 בא לביטוי כל אחד מה b_i  ?
בשקף 11 תוכל לחזור על הL  בבקשה ?
איך בשקף 15 ידעת שזה יהיה מאונך אחד לשני?
בשקף 18 מה זה ה U, וה x?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83F0EC9-4A05-495C-8B9B-5F3C26434F53}" type="datetimeFigureOut">
              <a:rPr lang="he-IL" smtClean="0"/>
              <a:t>י"ב.טבת.תשפ"ה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F62DAD4D-23A0-49A2-8DC7-14E667B796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773596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18477-F866-D644-BD5F-24E42B87B320}" type="datetimeFigureOut">
              <a:rPr lang="en-US" smtClean="0"/>
              <a:t>1/12/25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95FAE-557F-5443-B39B-B81E0A60D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1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r" rtl="1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30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97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2A007-A223-1EBC-6E3F-25957BD88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5EB6E6-A43C-DE9E-3C6C-80F6AA22E4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B7AEE0-CBD8-6EC4-5E30-3CB9D5DC7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D5CD7-DF7B-D694-302E-5536466F9A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59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77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846DF-71CC-5E1E-0B44-075AA4366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7107B-8290-ACA0-18E1-3CF708E394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20B3A5-EFFD-7A52-CFB3-B59B660DE6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4105B-B665-97C7-2C8A-2CBB3400C4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44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94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b="0" i="0" dirty="0">
              <a:solidFill>
                <a:srgbClr val="555555"/>
              </a:solidFill>
              <a:effectLst/>
              <a:latin typeface="Mond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87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37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85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81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04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09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90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19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22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50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94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95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19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05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4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2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2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28406" y="1717310"/>
            <a:ext cx="5647593" cy="870194"/>
          </a:xfrm>
        </p:spPr>
        <p:txBody>
          <a:bodyPr anchor="b">
            <a:no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28406" y="2874108"/>
            <a:ext cx="5647593" cy="414215"/>
          </a:xfrm>
        </p:spPr>
        <p:txBody>
          <a:bodyPr>
            <a:noAutofit/>
          </a:bodyPr>
          <a:lstStyle>
            <a:lvl1pPr marL="0" indent="0" algn="r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32799" y="328832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034" y="-1"/>
            <a:ext cx="4787900" cy="68580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15" y="5287074"/>
            <a:ext cx="3887979" cy="10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7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031679" y="206279"/>
            <a:ext cx="5699893" cy="5525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8400" y="-1"/>
            <a:ext cx="6324599" cy="102560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8400" y="1474435"/>
            <a:ext cx="6324599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89001" y="1931307"/>
            <a:ext cx="2075870" cy="20758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49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2389870" y="-529369"/>
            <a:ext cx="7937036" cy="7937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0765" y="0"/>
            <a:ext cx="12204700" cy="6858000"/>
          </a:xfrm>
          <a:prstGeom prst="rect">
            <a:avLst/>
          </a:prstGeom>
        </p:spPr>
      </p:pic>
      <p:sp>
        <p:nvSpPr>
          <p:cNvPr id="10" name="Oval 9"/>
          <p:cNvSpPr/>
          <p:nvPr userDrawn="1"/>
        </p:nvSpPr>
        <p:spPr>
          <a:xfrm>
            <a:off x="1957336" y="-961903"/>
            <a:ext cx="8802104" cy="8802104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3450856" y="531618"/>
            <a:ext cx="5815064" cy="5815062"/>
          </a:xfrm>
          <a:prstGeom prst="ellipse">
            <a:avLst/>
          </a:prstGeom>
          <a:solidFill>
            <a:schemeClr val="bg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4576076" y="1630525"/>
            <a:ext cx="3564624" cy="3564622"/>
          </a:xfrm>
          <a:prstGeom prst="ellipse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6555" y="2359236"/>
            <a:ext cx="3534146" cy="870194"/>
          </a:xfrm>
        </p:spPr>
        <p:txBody>
          <a:bodyPr anchor="b">
            <a:noAutofit/>
          </a:bodyPr>
          <a:lstStyle>
            <a:lvl1pPr algn="ctr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he-IL" dirty="0"/>
              <a:t>כותרת לפרק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06255" y="3473270"/>
            <a:ext cx="2476073" cy="855067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0800" y="-7139"/>
            <a:ext cx="4902199" cy="1032742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12030" y="1474435"/>
            <a:ext cx="4890969" cy="1362185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14" y="-1"/>
            <a:ext cx="6400800" cy="6858001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3650465" y="-981521"/>
            <a:ext cx="8567905" cy="85679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91600" y="5071856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91600" y="3484740"/>
            <a:ext cx="2307815" cy="885899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412030" y="5071856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412030" y="3484740"/>
            <a:ext cx="2307815" cy="885899"/>
          </a:xfrm>
        </p:spPr>
        <p:txBody>
          <a:bodyPr/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נדךגוcgwiהגשדע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093688"/>
            <a:ext cx="2307815" cy="383913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91600" y="3093688"/>
            <a:ext cx="2307815" cy="365417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400800" y="4670290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91600" y="4670290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6" name="Footer Placeholder 27">
            <a:extLst>
              <a:ext uri="{FF2B5EF4-FFF2-40B4-BE49-F238E27FC236}">
                <a16:creationId xmlns:a16="http://schemas.microsoft.com/office/drawing/2014/main" id="{88A07722-B917-7145-8B50-18AFE6FA6A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A2774509-DCF4-2848-8D32-9929364D1AC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500148" y="-1"/>
            <a:ext cx="7861301" cy="6858001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467601" y="-1208607"/>
            <a:ext cx="8961118" cy="89611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3120" y="0"/>
            <a:ext cx="4895252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7403" y="1443955"/>
            <a:ext cx="4890969" cy="1362185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582690" y="5012933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582690" y="3468581"/>
            <a:ext cx="2307815" cy="885899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03120" y="5012933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03120" y="3468581"/>
            <a:ext cx="2307815" cy="885899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נדךגוcgwiהגשדע</a:t>
            </a:r>
            <a:endParaRPr 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1890" y="3077529"/>
            <a:ext cx="2307815" cy="383913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582690" y="3077529"/>
            <a:ext cx="2307815" cy="365417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91890" y="4611367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582690" y="4611367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1" name="Footer Placeholder 27">
            <a:extLst>
              <a:ext uri="{FF2B5EF4-FFF2-40B4-BE49-F238E27FC236}">
                <a16:creationId xmlns:a16="http://schemas.microsoft.com/office/drawing/2014/main" id="{979A6491-BC9F-C240-AFF6-898A7F6D1B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C0291D95-6F05-9A47-B0E5-101773C3E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C53C30D-C0AA-7845-BFF1-F8DF9CE6FA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197E6F-A4EE-5D49-A167-0D81A3949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034789" y="-8049"/>
            <a:ext cx="6157212" cy="68554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808189" y="232974"/>
            <a:ext cx="6576156" cy="6855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69678" y="3203079"/>
            <a:ext cx="2311399" cy="870194"/>
          </a:xfrm>
        </p:spPr>
        <p:txBody>
          <a:bodyPr anchor="ctr" anchorCtr="0">
            <a:noAutofit/>
          </a:bodyPr>
          <a:lstStyle>
            <a:lvl1pPr algn="ctr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ראשי פרקים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28694" y="962160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2117460" y="1305115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290024" y="2346598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1778790" y="2689553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290024" y="3666868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778790" y="4007671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3628694" y="5035264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2117460" y="5375519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6204355" y="1105644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6331644" y="1282626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39" name="Oval 38"/>
          <p:cNvSpPr/>
          <p:nvPr userDrawn="1"/>
        </p:nvSpPr>
        <p:spPr>
          <a:xfrm>
            <a:off x="5724460" y="2498118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1" name="Oval 40"/>
          <p:cNvSpPr/>
          <p:nvPr userDrawn="1"/>
        </p:nvSpPr>
        <p:spPr>
          <a:xfrm>
            <a:off x="5727714" y="3830819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5855003" y="4007801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3" name="Oval 42"/>
          <p:cNvSpPr/>
          <p:nvPr userDrawn="1"/>
        </p:nvSpPr>
        <p:spPr>
          <a:xfrm>
            <a:off x="6221694" y="5192422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6348983" y="5369404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30" hasCustomPrompt="1"/>
          </p:nvPr>
        </p:nvSpPr>
        <p:spPr>
          <a:xfrm>
            <a:off x="5883690" y="2689050"/>
            <a:ext cx="369598" cy="441733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he-IL" dirty="0"/>
              <a:t>1</a:t>
            </a:r>
          </a:p>
        </p:txBody>
      </p:sp>
      <p:sp>
        <p:nvSpPr>
          <p:cNvPr id="21" name="Footer Placeholder 27">
            <a:extLst>
              <a:ext uri="{FF2B5EF4-FFF2-40B4-BE49-F238E27FC236}">
                <a16:creationId xmlns:a16="http://schemas.microsoft.com/office/drawing/2014/main" id="{A3C9BBF0-D090-C643-8072-81501D7FF0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AD498CC8-DAE2-FD47-AD7A-16430337EC4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7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197E6F-A4EE-5D49-A167-0D81A3949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0" y="-8049"/>
            <a:ext cx="6034789" cy="68554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088735" y="232974"/>
            <a:ext cx="6576156" cy="6855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2754" y="3203079"/>
            <a:ext cx="2311399" cy="870194"/>
          </a:xfrm>
        </p:spPr>
        <p:txBody>
          <a:bodyPr anchor="ctr" anchorCtr="0">
            <a:noAutofit/>
          </a:bodyPr>
          <a:lstStyle>
            <a:lvl1pPr algn="ctr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ראשי פרקים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34786" y="962160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6234786" y="1305115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537449" y="2346598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6537449" y="2689553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537449" y="3666868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537449" y="4007671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267568" y="5035264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267568" y="5375519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5174664" y="1105644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5301953" y="1282626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39" name="Oval 38"/>
          <p:cNvSpPr/>
          <p:nvPr userDrawn="1"/>
        </p:nvSpPr>
        <p:spPr>
          <a:xfrm>
            <a:off x="5606475" y="2498118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41" name="Oval 40"/>
          <p:cNvSpPr/>
          <p:nvPr userDrawn="1"/>
        </p:nvSpPr>
        <p:spPr>
          <a:xfrm>
            <a:off x="5594979" y="3830819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5722268" y="4007801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3" name="Oval 42"/>
          <p:cNvSpPr/>
          <p:nvPr userDrawn="1"/>
        </p:nvSpPr>
        <p:spPr>
          <a:xfrm>
            <a:off x="5086071" y="5192422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5213360" y="5369404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30" hasCustomPrompt="1"/>
          </p:nvPr>
        </p:nvSpPr>
        <p:spPr>
          <a:xfrm>
            <a:off x="5765705" y="2689050"/>
            <a:ext cx="369598" cy="441733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he-IL" dirty="0"/>
              <a:t>1</a:t>
            </a:r>
          </a:p>
        </p:txBody>
      </p:sp>
      <p:sp>
        <p:nvSpPr>
          <p:cNvPr id="32" name="Footer Placeholder 27">
            <a:extLst>
              <a:ext uri="{FF2B5EF4-FFF2-40B4-BE49-F238E27FC236}">
                <a16:creationId xmlns:a16="http://schemas.microsoft.com/office/drawing/2014/main" id="{56958A2A-29CD-D741-99D5-118FA9382F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54A2ED92-EBD5-4B48-9FD0-BAB98DB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A8F2C31-B00D-7841-B8F7-057AB192D8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962611" y="1327150"/>
            <a:ext cx="10935417" cy="517525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52500" y="0"/>
            <a:ext cx="10403031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מפה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47850" y="2736850"/>
            <a:ext cx="336550" cy="3365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0374" y="5065658"/>
            <a:ext cx="336550" cy="3365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5463" y="3073400"/>
            <a:ext cx="336550" cy="3365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83928" y="2400300"/>
            <a:ext cx="336550" cy="3365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38852" y="2211114"/>
            <a:ext cx="336550" cy="3365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10908" y="3077341"/>
            <a:ext cx="336550" cy="336550"/>
          </a:xfrm>
          <a:prstGeom prst="rect">
            <a:avLst/>
          </a:prstGeom>
        </p:spPr>
      </p:pic>
      <p:sp>
        <p:nvSpPr>
          <p:cNvPr id="32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8168783" y="1935058"/>
            <a:ext cx="3186748" cy="801792"/>
          </a:xfrm>
        </p:spPr>
        <p:txBody>
          <a:bodyPr/>
          <a:lstStyle>
            <a:lvl1pPr>
              <a:lnSpc>
                <a:spcPct val="120000"/>
              </a:lnSpc>
              <a:defRPr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68784" y="1435051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5334743" y="3073400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4262687" y="2243495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2307763" y="2418714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2989298" y="3073400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112062" y="5069667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9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-433671" y="2755264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21" name="Footer Placeholder 27">
            <a:extLst>
              <a:ext uri="{FF2B5EF4-FFF2-40B4-BE49-F238E27FC236}">
                <a16:creationId xmlns:a16="http://schemas.microsoft.com/office/drawing/2014/main" id="{7FC60D23-75F6-F648-B004-3FB52DB76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7E24608D-92E2-7448-A41B-4AD27123B15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503684" y="96503"/>
            <a:ext cx="5092700" cy="6858000"/>
          </a:xfrm>
          <a:prstGeom prst="rect">
            <a:avLst/>
          </a:prstGeom>
        </p:spPr>
      </p:pic>
      <p:sp>
        <p:nvSpPr>
          <p:cNvPr id="4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8285019" y="1265113"/>
            <a:ext cx="3186748" cy="801792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3435927"/>
            <a:ext cx="357201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8285019" y="4555569"/>
            <a:ext cx="3186748" cy="801792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92728" y="1265113"/>
            <a:ext cx="3186748" cy="80179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92728" y="4555569"/>
            <a:ext cx="3186748" cy="80179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619982" y="3435927"/>
            <a:ext cx="357201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6050035" y="13853"/>
            <a:ext cx="11401" cy="94210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flipV="1">
            <a:off x="6050036" y="5915891"/>
            <a:ext cx="11401" cy="94210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 userDrawn="1"/>
        </p:nvSpPr>
        <p:spPr>
          <a:xfrm>
            <a:off x="4282619" y="1668510"/>
            <a:ext cx="3534833" cy="353483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791" y="3705676"/>
            <a:ext cx="424917" cy="34721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1631" y="2237146"/>
            <a:ext cx="403064" cy="38121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4807" y="2252912"/>
            <a:ext cx="339934" cy="37635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122" y="3742173"/>
            <a:ext cx="296227" cy="293799"/>
          </a:xfrm>
          <a:prstGeom prst="rect">
            <a:avLst/>
          </a:prstGeom>
        </p:spPr>
      </p:pic>
      <p:cxnSp>
        <p:nvCxnSpPr>
          <p:cNvPr id="28" name="Straight Connector 27"/>
          <p:cNvCxnSpPr/>
          <p:nvPr userDrawn="1"/>
        </p:nvCxnSpPr>
        <p:spPr>
          <a:xfrm flipV="1">
            <a:off x="6060359" y="2098437"/>
            <a:ext cx="3288" cy="269522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H="1" flipV="1">
            <a:off x="4587525" y="3435926"/>
            <a:ext cx="2812930" cy="10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36"/>
          <p:cNvSpPr>
            <a:spLocks noGrp="1"/>
          </p:cNvSpPr>
          <p:nvPr>
            <p:ph type="body" sz="quarter" idx="25" hasCustomPrompt="1"/>
          </p:nvPr>
        </p:nvSpPr>
        <p:spPr>
          <a:xfrm>
            <a:off x="6257359" y="2648982"/>
            <a:ext cx="907650" cy="287742"/>
          </a:xfrm>
        </p:spPr>
        <p:txBody>
          <a:bodyPr/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25%</a:t>
            </a:r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6237123" y="2969455"/>
            <a:ext cx="1406852" cy="263391"/>
          </a:xfrm>
        </p:spPr>
        <p:txBody>
          <a:bodyPr>
            <a:noAutofit/>
          </a:bodyPr>
          <a:lstStyle>
            <a:lvl1pPr algn="l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27" hasCustomPrompt="1"/>
          </p:nvPr>
        </p:nvSpPr>
        <p:spPr>
          <a:xfrm>
            <a:off x="6257359" y="4061715"/>
            <a:ext cx="907650" cy="287742"/>
          </a:xfrm>
        </p:spPr>
        <p:txBody>
          <a:bodyPr/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25%</a:t>
            </a:r>
          </a:p>
        </p:txBody>
      </p:sp>
      <p:sp>
        <p:nvSpPr>
          <p:cNvPr id="4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6237123" y="4382188"/>
            <a:ext cx="1406852" cy="263391"/>
          </a:xfrm>
        </p:spPr>
        <p:txBody>
          <a:bodyPr>
            <a:noAutofit/>
          </a:bodyPr>
          <a:lstStyle>
            <a:lvl1pPr algn="l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4529977" y="2969455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44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4529977" y="4382188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45" name="Text Placeholder 9"/>
          <p:cNvSpPr>
            <a:spLocks noGrp="1"/>
          </p:cNvSpPr>
          <p:nvPr>
            <p:ph type="body" sz="quarter" idx="33" hasCustomPrompt="1"/>
          </p:nvPr>
        </p:nvSpPr>
        <p:spPr>
          <a:xfrm>
            <a:off x="4529977" y="2669119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25%</a:t>
            </a:r>
            <a:endParaRPr lang="en-US" dirty="0"/>
          </a:p>
        </p:txBody>
      </p:sp>
      <p:sp>
        <p:nvSpPr>
          <p:cNvPr id="46" name="Text Placeholder 9"/>
          <p:cNvSpPr>
            <a:spLocks noGrp="1"/>
          </p:cNvSpPr>
          <p:nvPr>
            <p:ph type="body" sz="quarter" idx="34" hasCustomPrompt="1"/>
          </p:nvPr>
        </p:nvSpPr>
        <p:spPr>
          <a:xfrm>
            <a:off x="4529977" y="4068384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25%</a:t>
            </a:r>
            <a:endParaRPr lang="en-US" dirty="0"/>
          </a:p>
        </p:txBody>
      </p:sp>
      <p:sp>
        <p:nvSpPr>
          <p:cNvPr id="29" name="Footer Placeholder 27">
            <a:extLst>
              <a:ext uri="{FF2B5EF4-FFF2-40B4-BE49-F238E27FC236}">
                <a16:creationId xmlns:a16="http://schemas.microsoft.com/office/drawing/2014/main" id="{1D6CF15C-84F4-4941-B41A-F149D6127A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9B9F9564-F3EF-CB47-82AA-B4F62B2AF2C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8E9411D8-0630-334B-930E-310C79D65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46131" y="2889955"/>
            <a:ext cx="1330582" cy="134337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A34D56-6CEF-F64D-AE2D-495B370D95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46131" y="4560710"/>
            <a:ext cx="1330582" cy="13433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3C2EEDB-9FBC-8B4A-9832-927E9EFE47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21242" y="1230489"/>
            <a:ext cx="1330582" cy="134337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700428D-F4B7-9843-BAD4-C2A69B4788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21242" y="2889955"/>
            <a:ext cx="1330582" cy="134337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94A5B4-92AE-C941-AA47-2BA3284706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21242" y="4560710"/>
            <a:ext cx="1330582" cy="134337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9522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7221" y="19041"/>
            <a:ext cx="10068310" cy="981081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ראשי פרקים מפורטים</a:t>
            </a:r>
            <a:endParaRPr lang="en-US" dirty="0"/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790620" y="1782779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790620" y="1409772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43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790620" y="3446430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790620" y="3073423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46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6790620" y="5110081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790620" y="4737074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4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1287221" y="1782779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287221" y="1409772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46131" y="1230489"/>
            <a:ext cx="1330582" cy="1343377"/>
          </a:xfrm>
          <a:prstGeom prst="rect">
            <a:avLst/>
          </a:prstGeom>
        </p:spPr>
      </p:pic>
      <p:sp>
        <p:nvSpPr>
          <p:cNvPr id="5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1287221" y="3446430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287221" y="3073423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55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1287221" y="5110081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287221" y="4737074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58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5054963" y="178277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1" name="Text Placeholder 13"/>
          <p:cNvSpPr>
            <a:spLocks noGrp="1"/>
          </p:cNvSpPr>
          <p:nvPr>
            <p:ph type="body" sz="quarter" idx="35" hasCustomPrompt="1"/>
          </p:nvPr>
        </p:nvSpPr>
        <p:spPr>
          <a:xfrm>
            <a:off x="5054963" y="3411564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3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5054963" y="507915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5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10539701" y="178277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6" name="Text Placeholder 13"/>
          <p:cNvSpPr>
            <a:spLocks noGrp="1"/>
          </p:cNvSpPr>
          <p:nvPr>
            <p:ph type="body" sz="quarter" idx="38" hasCustomPrompt="1"/>
          </p:nvPr>
        </p:nvSpPr>
        <p:spPr>
          <a:xfrm>
            <a:off x="10539701" y="3411564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7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10539701" y="507915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34" name="Footer Placeholder 27">
            <a:extLst>
              <a:ext uri="{FF2B5EF4-FFF2-40B4-BE49-F238E27FC236}">
                <a16:creationId xmlns:a16="http://schemas.microsoft.com/office/drawing/2014/main" id="{A26B7019-62B3-4B49-A11B-DDD9ADE461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FDF9804C-113D-C449-B422-D5E58F6D73E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877" y="19521"/>
            <a:ext cx="7204215" cy="68223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6000" y="0"/>
            <a:ext cx="6476999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6000" y="1474435"/>
            <a:ext cx="6477000" cy="4217238"/>
          </a:xfrm>
        </p:spPr>
        <p:txBody>
          <a:bodyPr numCol="2" spcCol="540000" rtlCol="1">
            <a:noAutofit/>
          </a:bodyPr>
          <a:lstStyle>
            <a:lvl1pPr marL="0" indent="0" algn="r" rtl="1">
              <a:lnSpc>
                <a:spcPct val="120000"/>
              </a:lnSpc>
              <a:buNone/>
              <a:defRPr sz="11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0" name="Footer Placeholder 27">
            <a:extLst>
              <a:ext uri="{FF2B5EF4-FFF2-40B4-BE49-F238E27FC236}">
                <a16:creationId xmlns:a16="http://schemas.microsoft.com/office/drawing/2014/main" id="{33B93D18-DD94-7E4A-AEBF-131C557C81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C9C7A14-FDC7-E841-9FD0-CB6E34D2BA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 flipH="1">
            <a:off x="1087035" y="1717310"/>
            <a:ext cx="5647593" cy="870194"/>
          </a:xfrm>
        </p:spPr>
        <p:txBody>
          <a:bodyPr anchor="b">
            <a:noAutofit/>
          </a:bodyPr>
          <a:lstStyle>
            <a:lvl1pPr algn="l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7404100" y="-1"/>
            <a:ext cx="4787900" cy="685800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 flipH="1">
            <a:off x="1087035" y="2874108"/>
            <a:ext cx="5647593" cy="414215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flipH="1">
            <a:off x="1087035" y="328832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5" y="5287074"/>
            <a:ext cx="3887979" cy="10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72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6112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720421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6000" y="16112"/>
            <a:ext cx="6476999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47536" y="1523204"/>
            <a:ext cx="6629322" cy="860551"/>
          </a:xfrm>
        </p:spPr>
        <p:txBody>
          <a:bodyPr numCol="1" spcCol="540000" rtlCol="1">
            <a:noAutofit/>
          </a:bodyPr>
          <a:lstStyle>
            <a:lvl1pPr marL="0" indent="0" algn="r" rtl="1">
              <a:lnSpc>
                <a:spcPct val="120000"/>
              </a:lnSpc>
              <a:buNone/>
              <a:defRPr sz="11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0" name="Footer Placeholder 27">
            <a:extLst>
              <a:ext uri="{FF2B5EF4-FFF2-40B4-BE49-F238E27FC236}">
                <a16:creationId xmlns:a16="http://schemas.microsoft.com/office/drawing/2014/main" id="{33B93D18-DD94-7E4A-AEBF-131C557C81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301153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C9C7A14-FDC7-E841-9FD0-CB6E34D2BA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55035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909388"/>
            <a:ext cx="726433" cy="7584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6633" y="1482175"/>
            <a:ext cx="729633" cy="7296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4819" y="2542338"/>
            <a:ext cx="729633" cy="7296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6633" y="3702829"/>
            <a:ext cx="729633" cy="7296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4819" y="4756767"/>
            <a:ext cx="729633" cy="729633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4147457" y="3775680"/>
            <a:ext cx="6630081" cy="844550"/>
          </a:xfrm>
        </p:spPr>
        <p:txBody>
          <a:bodyPr numCol="1"/>
          <a:lstStyle>
            <a:lvl1pPr>
              <a:lnSpc>
                <a:spcPct val="120000"/>
              </a:lnSpc>
              <a:defRPr sz="1100"/>
            </a:lvl1pPr>
          </a:lstStyle>
          <a:p>
            <a:pPr lvl="0"/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4147457" y="4865925"/>
            <a:ext cx="6630081" cy="881062"/>
          </a:xfrm>
        </p:spPr>
        <p:txBody>
          <a:bodyPr numCol="1"/>
          <a:lstStyle>
            <a:lvl1pPr>
              <a:lnSpc>
                <a:spcPct val="120000"/>
              </a:lnSpc>
              <a:defRPr sz="1100"/>
            </a:lvl1pPr>
          </a:lstStyle>
          <a:p>
            <a:pPr lvl="0"/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5" hasCustomPrompt="1"/>
          </p:nvPr>
        </p:nvSpPr>
        <p:spPr>
          <a:xfrm>
            <a:off x="4148138" y="2582863"/>
            <a:ext cx="6629400" cy="939800"/>
          </a:xfrm>
        </p:spPr>
        <p:txBody>
          <a:bodyPr/>
          <a:lstStyle>
            <a:lvl1pPr>
              <a:lnSpc>
                <a:spcPct val="120000"/>
              </a:lnSpc>
              <a:defRPr sz="1100"/>
            </a:lvl1pPr>
          </a:lstStyle>
          <a:p>
            <a:pPr lvl="0"/>
            <a:r>
              <a:rPr lang="he-IL" dirty="0"/>
              <a:t>טקסט רץ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1A712D-C1F3-314C-8F8A-98D4E6E814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720421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6000" y="16112"/>
            <a:ext cx="6476999" cy="974488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6000" y="1474435"/>
            <a:ext cx="6477000" cy="4217238"/>
          </a:xfrm>
        </p:spPr>
        <p:txBody>
          <a:bodyPr numCol="2" spcCol="540000" rtlCol="1">
            <a:noAutofit/>
          </a:bodyPr>
          <a:lstStyle>
            <a:lvl1pPr marL="0" indent="0" algn="r">
              <a:lnSpc>
                <a:spcPct val="120000"/>
              </a:lnSpc>
              <a:buNone/>
              <a:defRPr sz="11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156756" y="1411354"/>
            <a:ext cx="4343400" cy="434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1" name="Footer Placeholder 27">
            <a:extLst>
              <a:ext uri="{FF2B5EF4-FFF2-40B4-BE49-F238E27FC236}">
                <a16:creationId xmlns:a16="http://schemas.microsoft.com/office/drawing/2014/main" id="{D03623A1-3576-3941-9DD6-786132DC35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AA85C6FC-4B56-8D44-825F-805CF8B9865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6191" y="2527300"/>
            <a:ext cx="576118" cy="57611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170299" y="3316032"/>
            <a:ext cx="7787898" cy="535531"/>
          </a:xfrm>
        </p:spPr>
        <p:txBody>
          <a:bodyPr anchor="b">
            <a:noAutofit/>
          </a:bodyPr>
          <a:lstStyle>
            <a:lvl1pPr algn="ctr">
              <a:defRPr sz="3200" b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“</a:t>
            </a:r>
            <a:r>
              <a:rPr lang="he-IL" dirty="0"/>
              <a:t>פה יגיע ציטוט מעורר השראה.״</a:t>
            </a:r>
            <a:endParaRPr lang="en-US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10" hasCustomPrompt="1"/>
          </p:nvPr>
        </p:nvSpPr>
        <p:spPr>
          <a:xfrm>
            <a:off x="3553656" y="4630216"/>
            <a:ext cx="4771640" cy="382656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he-IL" dirty="0"/>
              <a:t>- ביל גייטס, </a:t>
            </a:r>
            <a:r>
              <a:rPr lang="he-IL"/>
              <a:t>מייסד מיקרוסופט</a:t>
            </a:r>
            <a:endParaRPr lang="he-IL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170299" y="3316032"/>
            <a:ext cx="7787898" cy="535531"/>
          </a:xfrm>
        </p:spPr>
        <p:txBody>
          <a:bodyPr anchor="b">
            <a:noAutofit/>
          </a:bodyPr>
          <a:lstStyle>
            <a:lvl1pPr algn="ctr">
              <a:defRPr sz="3200" b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“</a:t>
            </a:r>
            <a:r>
              <a:rPr lang="he-IL" dirty="0"/>
              <a:t>פה יגיע ציטוט מעורר השראה.״</a:t>
            </a:r>
            <a:endParaRPr lang="en-US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10" hasCustomPrompt="1"/>
          </p:nvPr>
        </p:nvSpPr>
        <p:spPr>
          <a:xfrm>
            <a:off x="3553656" y="4630216"/>
            <a:ext cx="4771640" cy="382656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he-IL" dirty="0"/>
              <a:t>- ביל גייטס, </a:t>
            </a:r>
            <a:r>
              <a:rPr lang="he-IL"/>
              <a:t>מייסד מיקרוסופט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076" y="2548460"/>
            <a:ext cx="523097" cy="52309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7">
            <a:extLst>
              <a:ext uri="{FF2B5EF4-FFF2-40B4-BE49-F238E27FC236}">
                <a16:creationId xmlns:a16="http://schemas.microsoft.com/office/drawing/2014/main" id="{C497C2CB-7B7D-154D-B99F-C55C790AD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57C43374-7F20-1449-BBC8-3AFC997683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9B12B5-AD0D-6A4E-A3C9-C03251F3F1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67581" y="5903328"/>
            <a:ext cx="726433" cy="7383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6C5CD55-CD6D-6F49-9A16-FE32D78DB90F}"/>
              </a:ext>
            </a:extLst>
          </p:cNvPr>
          <p:cNvSpPr/>
          <p:nvPr userDrawn="1"/>
        </p:nvSpPr>
        <p:spPr>
          <a:xfrm>
            <a:off x="0" y="0"/>
            <a:ext cx="12192000" cy="10210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940858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25517" y="35002"/>
            <a:ext cx="4677482" cy="955598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25517" y="1474435"/>
            <a:ext cx="4677482" cy="3929428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ספציפיקציית</a:t>
            </a:r>
            <a:r>
              <a:rPr lang="he-IL" dirty="0"/>
              <a:t> הל הלשן קרמל תכסו </a:t>
            </a:r>
            <a:r>
              <a:rPr lang="he-IL" dirty="0" err="1"/>
              <a:t>סקסופוני</a:t>
            </a:r>
            <a:r>
              <a:rPr lang="he-IL" dirty="0"/>
              <a:t> זוכר פצע קונסטיטוציוני לחום ושט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מיותמי</a:t>
            </a:r>
            <a:r>
              <a:rPr lang="he-IL" dirty="0"/>
              <a:t> איתן </a:t>
            </a:r>
            <a:r>
              <a:rPr lang="he-IL" dirty="0" err="1"/>
              <a:t>פיזיותרפיית</a:t>
            </a:r>
            <a:r>
              <a:rPr lang="he-IL" dirty="0"/>
              <a:t> פוטוסינתזה בצוע שנת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זנח טסט אאחסנה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70" y="456447"/>
            <a:ext cx="4124912" cy="6429262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913426" y="1894706"/>
            <a:ext cx="3235186" cy="32351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841434" y="2139015"/>
            <a:ext cx="4855680" cy="4741279"/>
          </a:xfrm>
          <a:prstGeom prst="rect">
            <a:avLst/>
          </a:prstGeom>
        </p:spPr>
      </p:pic>
      <p:sp>
        <p:nvSpPr>
          <p:cNvPr id="15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2967078" y="3309398"/>
            <a:ext cx="2547031" cy="25470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406472" y="456447"/>
            <a:ext cx="2633669" cy="2620885"/>
          </a:xfrm>
          <a:prstGeom prst="rect">
            <a:avLst/>
          </a:prstGeom>
        </p:spPr>
      </p:pic>
      <p:sp>
        <p:nvSpPr>
          <p:cNvPr id="17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819531" y="855215"/>
            <a:ext cx="1795188" cy="17951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E4C7D8C4-B880-2347-968A-402852D845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1264CAD-2AA5-5E42-BD55-C178145D6F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57110" y="35002"/>
            <a:ext cx="4677482" cy="955598"/>
          </a:xfrm>
        </p:spPr>
        <p:txBody>
          <a:bodyPr anchor="ctr">
            <a:noAutofit/>
          </a:bodyPr>
          <a:lstStyle>
            <a:lvl1pPr algn="l" rtl="0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57110" y="1474435"/>
            <a:ext cx="4677482" cy="3929428"/>
          </a:xfrm>
        </p:spPr>
        <p:txBody>
          <a:bodyPr>
            <a:noAutofit/>
          </a:bodyPr>
          <a:lstStyle>
            <a:lvl1pPr marL="0" indent="0" algn="l" rtl="0">
              <a:lnSpc>
                <a:spcPct val="120000"/>
              </a:lnSpc>
              <a:buNone/>
              <a:defRPr sz="18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ספציפיקציית</a:t>
            </a:r>
            <a:r>
              <a:rPr lang="he-IL" dirty="0"/>
              <a:t> הל הלשן קרמל תכסו </a:t>
            </a:r>
            <a:r>
              <a:rPr lang="he-IL" dirty="0" err="1"/>
              <a:t>סקסופוני</a:t>
            </a:r>
            <a:r>
              <a:rPr lang="he-IL" dirty="0"/>
              <a:t> זוכר פצע קונסטיטוציוני לחום ושט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מיותמי</a:t>
            </a:r>
            <a:r>
              <a:rPr lang="he-IL" dirty="0"/>
              <a:t> איתן </a:t>
            </a:r>
            <a:r>
              <a:rPr lang="he-IL" dirty="0" err="1"/>
              <a:t>פיזיותרפיית</a:t>
            </a:r>
            <a:r>
              <a:rPr lang="he-IL" dirty="0"/>
              <a:t> פוטוסינתזה בצוע שנת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זנח טסט אאחסנה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8067088" y="456447"/>
            <a:ext cx="4124912" cy="6429262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9843952" y="1894706"/>
            <a:ext cx="3235186" cy="32351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665946" y="2139015"/>
            <a:ext cx="4855680" cy="4741279"/>
          </a:xfrm>
          <a:prstGeom prst="rect">
            <a:avLst/>
          </a:prstGeom>
        </p:spPr>
      </p:pic>
      <p:sp>
        <p:nvSpPr>
          <p:cNvPr id="15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6791590" y="3309398"/>
            <a:ext cx="2547031" cy="25470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053222" y="456447"/>
            <a:ext cx="2633669" cy="2620885"/>
          </a:xfrm>
          <a:prstGeom prst="rect">
            <a:avLst/>
          </a:prstGeom>
        </p:spPr>
      </p:pic>
      <p:sp>
        <p:nvSpPr>
          <p:cNvPr id="17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7466281" y="855215"/>
            <a:ext cx="1795188" cy="17951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6" name="Footer Placeholder 27">
            <a:extLst>
              <a:ext uri="{FF2B5EF4-FFF2-40B4-BE49-F238E27FC236}">
                <a16:creationId xmlns:a16="http://schemas.microsoft.com/office/drawing/2014/main" id="{17C49006-1450-BC4E-A409-0456BCB61B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151667B7-50D1-9847-BC35-DC1FC09D196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EED489-6F77-3846-975A-6B3AA7F28C2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49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1410" y="-1"/>
            <a:ext cx="10161589" cy="1021091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62256" y="2365389"/>
            <a:ext cx="3040741" cy="3144457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6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ספציפיקהלחנה</a:t>
            </a:r>
            <a:r>
              <a:rPr lang="he-IL" dirty="0"/>
              <a:t> בקטריולוגי </a:t>
            </a:r>
            <a:r>
              <a:rPr lang="he-IL" dirty="0" err="1"/>
              <a:t>היהגו</a:t>
            </a:r>
            <a:r>
              <a:rPr lang="he-IL" dirty="0"/>
              <a:t> אפיקורסי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5656" y="1776780"/>
            <a:ext cx="417341" cy="362765"/>
          </a:xfrm>
          <a:prstGeom prst="rect">
            <a:avLst/>
          </a:prstGeom>
        </p:spPr>
      </p:pic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262256" y="1796286"/>
            <a:ext cx="2477070" cy="337494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6027" y="1776780"/>
            <a:ext cx="417341" cy="362765"/>
          </a:xfrm>
          <a:prstGeom prst="rect">
            <a:avLst/>
          </a:prstGeom>
        </p:spPr>
      </p:pic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702627" y="1796286"/>
            <a:ext cx="2477070" cy="337494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398" y="1776780"/>
            <a:ext cx="417341" cy="362765"/>
          </a:xfrm>
          <a:prstGeom prst="rect">
            <a:avLst/>
          </a:prstGeom>
        </p:spPr>
      </p:pic>
      <p:sp>
        <p:nvSpPr>
          <p:cNvPr id="3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2998" y="1796286"/>
            <a:ext cx="2477070" cy="337494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7" name="מציין מיקום טקסט 6"/>
          <p:cNvSpPr>
            <a:spLocks noGrp="1"/>
          </p:cNvSpPr>
          <p:nvPr>
            <p:ph type="body" sz="quarter" idx="22" hasCustomPrompt="1"/>
          </p:nvPr>
        </p:nvSpPr>
        <p:spPr>
          <a:xfrm>
            <a:off x="4702627" y="2365375"/>
            <a:ext cx="3040062" cy="3144838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ספציפיקהלחנה</a:t>
            </a:r>
            <a:r>
              <a:rPr lang="he-IL" dirty="0"/>
              <a:t> בקטריולוגי </a:t>
            </a:r>
            <a:r>
              <a:rPr lang="he-IL" dirty="0" err="1"/>
              <a:t>היהגו</a:t>
            </a:r>
            <a:r>
              <a:rPr lang="he-IL" dirty="0"/>
              <a:t> אפיקורסי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</a:t>
            </a:r>
            <a:endParaRPr lang="en-US" dirty="0"/>
          </a:p>
        </p:txBody>
      </p:sp>
      <p:sp>
        <p:nvSpPr>
          <p:cNvPr id="9" name="מציין מיקום טקסט 8"/>
          <p:cNvSpPr>
            <a:spLocks noGrp="1"/>
          </p:cNvSpPr>
          <p:nvPr>
            <p:ph type="body" sz="quarter" idx="23" hasCustomPrompt="1"/>
          </p:nvPr>
        </p:nvSpPr>
        <p:spPr>
          <a:xfrm>
            <a:off x="1141410" y="2365375"/>
            <a:ext cx="3041650" cy="3144838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ספציפיקהלחנה</a:t>
            </a:r>
            <a:r>
              <a:rPr lang="he-IL" dirty="0"/>
              <a:t> בקטריולוגי </a:t>
            </a:r>
            <a:r>
              <a:rPr lang="he-IL" dirty="0" err="1"/>
              <a:t>היהגו</a:t>
            </a:r>
            <a:r>
              <a:rPr lang="he-IL" dirty="0"/>
              <a:t> אפיקורסי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</a:t>
            </a:r>
            <a:endParaRPr lang="en-US" dirty="0"/>
          </a:p>
        </p:txBody>
      </p:sp>
      <p:sp>
        <p:nvSpPr>
          <p:cNvPr id="16" name="Footer Placeholder 27">
            <a:extLst>
              <a:ext uri="{FF2B5EF4-FFF2-40B4-BE49-F238E27FC236}">
                <a16:creationId xmlns:a16="http://schemas.microsoft.com/office/drawing/2014/main" id="{526142CD-1996-334C-808F-23EEA4F4DD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D8A2B40D-99E6-E04C-BABD-C01F440685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149328" y="3744068"/>
            <a:ext cx="3042274" cy="431741"/>
          </a:xfrm>
        </p:spPr>
        <p:txBody>
          <a:bodyPr>
            <a:noAutofit/>
          </a:bodyPr>
          <a:lstStyle>
            <a:lvl1pPr algn="ctr">
              <a:defRPr sz="2000" b="1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אילון </a:t>
            </a:r>
            <a:r>
              <a:rPr lang="he-IL" dirty="0" err="1"/>
              <a:t>מאסק</a:t>
            </a:r>
            <a:endParaRPr lang="en-US" dirty="0"/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1149328" y="4262339"/>
            <a:ext cx="3042274" cy="805780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buNone/>
              <a:defRPr sz="1600" b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</a:t>
            </a:r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4766587" y="3744068"/>
            <a:ext cx="3042274" cy="431741"/>
          </a:xfrm>
        </p:spPr>
        <p:txBody>
          <a:bodyPr>
            <a:noAutofit/>
          </a:bodyPr>
          <a:lstStyle>
            <a:lvl1pPr algn="ctr">
              <a:defRPr sz="2000" b="1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אילון </a:t>
            </a:r>
            <a:r>
              <a:rPr lang="he-IL" dirty="0" err="1"/>
              <a:t>מאסק</a:t>
            </a:r>
            <a:endParaRPr lang="en-US" dirty="0"/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4766587" y="4262339"/>
            <a:ext cx="3042274" cy="805780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buNone/>
              <a:defRPr sz="1600" b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</a:t>
            </a:r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8383846" y="3744068"/>
            <a:ext cx="3042274" cy="431741"/>
          </a:xfrm>
        </p:spPr>
        <p:txBody>
          <a:bodyPr>
            <a:noAutofit/>
          </a:bodyPr>
          <a:lstStyle>
            <a:lvl1pPr algn="ctr">
              <a:defRPr sz="2000" b="1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אילון </a:t>
            </a:r>
            <a:r>
              <a:rPr lang="he-IL" dirty="0" err="1"/>
              <a:t>מאסק</a:t>
            </a:r>
            <a:endParaRPr lang="en-US" dirty="0"/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8383846" y="4262339"/>
            <a:ext cx="3042274" cy="805780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buNone/>
              <a:defRPr sz="1600" b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66295" y="1115571"/>
            <a:ext cx="2628497" cy="2628497"/>
          </a:xfrm>
          <a:prstGeom prst="rect">
            <a:avLst/>
          </a:prstGeom>
        </p:spPr>
      </p:pic>
      <p:sp>
        <p:nvSpPr>
          <p:cNvPr id="30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1994114" y="1768192"/>
            <a:ext cx="1314940" cy="1314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971972" y="1115571"/>
            <a:ext cx="2628497" cy="2628497"/>
          </a:xfrm>
          <a:prstGeom prst="rect">
            <a:avLst/>
          </a:prstGeom>
        </p:spPr>
      </p:pic>
      <p:sp>
        <p:nvSpPr>
          <p:cNvPr id="38" name="Picture Placeholder 5"/>
          <p:cNvSpPr>
            <a:spLocks noGrp="1"/>
          </p:cNvSpPr>
          <p:nvPr>
            <p:ph type="pic" sz="quarter" idx="30" hasCustomPrompt="1"/>
          </p:nvPr>
        </p:nvSpPr>
        <p:spPr>
          <a:xfrm>
            <a:off x="5599791" y="1768192"/>
            <a:ext cx="1314940" cy="1314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606712" y="1115571"/>
            <a:ext cx="2628497" cy="2628497"/>
          </a:xfrm>
          <a:prstGeom prst="rect">
            <a:avLst/>
          </a:prstGeom>
        </p:spPr>
      </p:pic>
      <p:sp>
        <p:nvSpPr>
          <p:cNvPr id="40" name="Picture Placeholder 5"/>
          <p:cNvSpPr>
            <a:spLocks noGrp="1"/>
          </p:cNvSpPr>
          <p:nvPr>
            <p:ph type="pic" sz="quarter" idx="31" hasCustomPrompt="1"/>
          </p:nvPr>
        </p:nvSpPr>
        <p:spPr>
          <a:xfrm>
            <a:off x="9234531" y="1768192"/>
            <a:ext cx="1314940" cy="1314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6" name="Footer Placeholder 27">
            <a:extLst>
              <a:ext uri="{FF2B5EF4-FFF2-40B4-BE49-F238E27FC236}">
                <a16:creationId xmlns:a16="http://schemas.microsoft.com/office/drawing/2014/main" id="{8087EA24-6E66-6242-AE04-C08B6AFCEA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D36CC13-EEE4-CC49-8E77-A16AE6EC83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4257" y="163629"/>
            <a:ext cx="4576149" cy="870194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6929438" y="0"/>
            <a:ext cx="5262562" cy="68992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1404257" y="1497013"/>
            <a:ext cx="4576149" cy="408146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22BC0CE1-45BC-7248-AC36-D1C623382F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27597ED-3A58-A042-875C-27D5E294130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28406" y="1717310"/>
            <a:ext cx="5647593" cy="870194"/>
          </a:xfrm>
        </p:spPr>
        <p:txBody>
          <a:bodyPr anchor="b">
            <a:no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28406" y="2874108"/>
            <a:ext cx="5647593" cy="414215"/>
          </a:xfrm>
        </p:spPr>
        <p:txBody>
          <a:bodyPr>
            <a:noAutofit/>
          </a:bodyPr>
          <a:lstStyle>
            <a:lvl1pPr marL="0" indent="0" algn="r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32799" y="328832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635" y="827"/>
            <a:ext cx="5511135" cy="68571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1344049" y="1149795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15" y="5287074"/>
            <a:ext cx="3887979" cy="106993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4257" y="0"/>
            <a:ext cx="4576149" cy="98302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6929438" y="0"/>
            <a:ext cx="5262562" cy="68992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1404257" y="1497013"/>
            <a:ext cx="4576149" cy="408146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22BC0CE1-45BC-7248-AC36-D1C623382F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27597ED-3A58-A042-875C-27D5E294130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990600"/>
            <a:ext cx="5262562" cy="59086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E42D45-656B-7349-A9F9-88A1581D5AAF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9545" y="261603"/>
            <a:ext cx="4885072" cy="870194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6509544" y="1497013"/>
            <a:ext cx="4885072" cy="411003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5" name="Footer Placeholder 27">
            <a:extLst>
              <a:ext uri="{FF2B5EF4-FFF2-40B4-BE49-F238E27FC236}">
                <a16:creationId xmlns:a16="http://schemas.microsoft.com/office/drawing/2014/main" id="{528EE20D-5676-BB4B-99D0-6FDD9ADF89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256100-CA61-9D42-92D3-D1F4326901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06" y="1272120"/>
            <a:ext cx="5302968" cy="53456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990600"/>
            <a:ext cx="5262562" cy="59086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E42D45-656B-7349-A9F9-88A1581D5AAF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9545" y="261603"/>
            <a:ext cx="4885072" cy="870194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6509544" y="1497013"/>
            <a:ext cx="4885072" cy="411003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5" name="Footer Placeholder 27">
            <a:extLst>
              <a:ext uri="{FF2B5EF4-FFF2-40B4-BE49-F238E27FC236}">
                <a16:creationId xmlns:a16="http://schemas.microsoft.com/office/drawing/2014/main" id="{528EE20D-5676-BB4B-99D0-6FDD9ADF89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256100-CA61-9D42-92D3-D1F4326901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94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02046" y="2776089"/>
            <a:ext cx="4548554" cy="870194"/>
          </a:xfrm>
        </p:spPr>
        <p:txBody>
          <a:bodyPr anchor="b">
            <a:norm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תודה רבה!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1600"/>
            <a:ext cx="4776458" cy="6854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21" y="5287074"/>
            <a:ext cx="3887979" cy="106993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02046" y="2776089"/>
            <a:ext cx="4548554" cy="870194"/>
          </a:xfrm>
        </p:spPr>
        <p:txBody>
          <a:bodyPr anchor="b">
            <a:norm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תודה רבה!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865859"/>
            <a:ext cx="3860473" cy="7924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21" y="5287074"/>
            <a:ext cx="3887979" cy="106993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6680865" y="827"/>
            <a:ext cx="5511135" cy="68571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992204" y="1149795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26AE8A-8240-0941-B2CC-CE0F0008C0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flipH="1">
            <a:off x="1087035" y="1717310"/>
            <a:ext cx="5647593" cy="870194"/>
          </a:xfrm>
        </p:spPr>
        <p:txBody>
          <a:bodyPr anchor="b">
            <a:noAutofit/>
          </a:bodyPr>
          <a:lstStyle>
            <a:lvl1pPr algn="l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8EB0326-CF14-864C-9C40-21E1F7CDA0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 flipH="1">
            <a:off x="1087035" y="2874108"/>
            <a:ext cx="5647593" cy="414215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5BCE0C5-B060-184A-BACB-40B516124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1087035" y="328832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5" y="5287074"/>
            <a:ext cx="3887979" cy="10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94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1094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35186" y="10940"/>
            <a:ext cx="7367813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35186" y="1474435"/>
            <a:ext cx="7367813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lang="he-IL" sz="1400" b="0" i="0" baseline="0" smtClean="0"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779C83AE-F52E-DF42-B134-91D6F80331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72E6821F-C0F3-484A-8977-11A01112E5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24063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2246" y="0"/>
            <a:ext cx="7290841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82246" y="1474435"/>
            <a:ext cx="7290841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273087" y="4631"/>
            <a:ext cx="3918913" cy="47586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EBAC9312-1BE2-C341-9C0B-B81F41CCE6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66B8DA5-C8A7-8E4E-843A-16FBD044AF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8400" y="-1"/>
            <a:ext cx="6324599" cy="102560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8400" y="1474435"/>
            <a:ext cx="6324599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684830" y="885428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23" y="1"/>
            <a:ext cx="6731000" cy="6858000"/>
          </a:xfrm>
          <a:prstGeom prst="rect">
            <a:avLst/>
          </a:prstGeom>
        </p:spPr>
      </p:pic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4014" y="-1"/>
            <a:ext cx="6324599" cy="1025603"/>
          </a:xfrm>
        </p:spPr>
        <p:txBody>
          <a:bodyPr anchor="ctr">
            <a:noAutofit/>
          </a:bodyPr>
          <a:lstStyle>
            <a:lvl1pPr algn="l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4014" y="1474435"/>
            <a:ext cx="6324599" cy="39294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25FF1AE-A27C-7446-821F-2D5D099876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8140699" y="885428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CACB6F-953A-B04A-B755-4B9931BE80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5461000" y="10149"/>
            <a:ext cx="6731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39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116505" y="-577358"/>
            <a:ext cx="7094905" cy="6878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8400" y="-1"/>
            <a:ext cx="6324599" cy="102560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8400" y="1474435"/>
            <a:ext cx="6324599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156507" y="1113118"/>
            <a:ext cx="3497412" cy="34974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BC2AC-8AFC-2F40-B7D1-DDEB4E9BA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algn="ctr" defTabSz="914400" rtl="1" eaLnBrk="1" latinLnBrk="0" hangingPunct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4D27A-1691-2B41-9BDE-1646686DB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77550" y="6356350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471CC-1647-9041-AC92-CE8E329D9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19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60" r:id="rId3"/>
    <p:sldLayoutId id="2147483686" r:id="rId4"/>
    <p:sldLayoutId id="2147483661" r:id="rId5"/>
    <p:sldLayoutId id="2147483662" r:id="rId6"/>
    <p:sldLayoutId id="2147483663" r:id="rId7"/>
    <p:sldLayoutId id="2147483687" r:id="rId8"/>
    <p:sldLayoutId id="2147483680" r:id="rId9"/>
    <p:sldLayoutId id="2147483692" r:id="rId10"/>
    <p:sldLayoutId id="2147483664" r:id="rId11"/>
    <p:sldLayoutId id="2147483665" r:id="rId12"/>
    <p:sldLayoutId id="2147483666" r:id="rId13"/>
    <p:sldLayoutId id="2147483688" r:id="rId14"/>
    <p:sldLayoutId id="2147483667" r:id="rId15"/>
    <p:sldLayoutId id="2147483668" r:id="rId16"/>
    <p:sldLayoutId id="2147483669" r:id="rId17"/>
    <p:sldLayoutId id="2147483670" r:id="rId18"/>
    <p:sldLayoutId id="2147483681" r:id="rId19"/>
    <p:sldLayoutId id="2147483671" r:id="rId20"/>
    <p:sldLayoutId id="2147483672" r:id="rId21"/>
    <p:sldLayoutId id="2147483673" r:id="rId22"/>
    <p:sldLayoutId id="2147483683" r:id="rId23"/>
    <p:sldLayoutId id="2147483693" r:id="rId24"/>
    <p:sldLayoutId id="2147483674" r:id="rId25"/>
    <p:sldLayoutId id="2147483690" r:id="rId26"/>
    <p:sldLayoutId id="2147483675" r:id="rId27"/>
    <p:sldLayoutId id="2147483676" r:id="rId28"/>
    <p:sldLayoutId id="2147483677" r:id="rId29"/>
    <p:sldLayoutId id="2147483682" r:id="rId30"/>
    <p:sldLayoutId id="2147483678" r:id="rId31"/>
    <p:sldLayoutId id="2147483691" r:id="rId32"/>
    <p:sldLayoutId id="2147483679" r:id="rId33"/>
    <p:sldLayoutId id="2147483684" r:id="rId34"/>
  </p:sldLayoutIdLst>
  <p:hf hd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7C_694D050B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48D_F04E968D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7F_9D7ABF5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82_7A1169EF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4519" y="679620"/>
            <a:ext cx="10004746" cy="870194"/>
          </a:xfrm>
        </p:spPr>
        <p:txBody>
          <a:bodyPr/>
          <a:lstStyle/>
          <a:p>
            <a:r>
              <a:rPr lang="he-IL" dirty="0"/>
              <a:t>סטטיסטיקה תעשייתית וכלי תכנה </a:t>
            </a:r>
            <a:br>
              <a:rPr lang="he-IL" dirty="0"/>
            </a:br>
            <a:r>
              <a:rPr lang="he-IL" dirty="0"/>
              <a:t>לתלמידי הנדסה תעשייה ומערכות מידע</a:t>
            </a:r>
            <a:endParaRPr lang="en-US" dirty="0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71FE32EF-80AC-486C-8261-76D6E6BCA437}"/>
              </a:ext>
            </a:extLst>
          </p:cNvPr>
          <p:cNvSpPr txBox="1">
            <a:spLocks/>
          </p:cNvSpPr>
          <p:nvPr/>
        </p:nvSpPr>
        <p:spPr>
          <a:xfrm>
            <a:off x="6576892" y="3541052"/>
            <a:ext cx="4548554" cy="12617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0" dirty="0"/>
              <a:t>פרופ' גונן זינגר</a:t>
            </a:r>
            <a:endParaRPr lang="en-US" b="0" dirty="0"/>
          </a:p>
          <a:p>
            <a:endParaRPr lang="he-IL" b="0" dirty="0"/>
          </a:p>
          <a:p>
            <a:r>
              <a:rPr lang="en-US" b="0" dirty="0"/>
              <a:t>Gonen.singer@biu.ac.il</a:t>
            </a:r>
            <a:endParaRPr lang="he-IL" b="0" dirty="0"/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9BC68E73-6919-0F03-169A-8F0922886409}"/>
              </a:ext>
            </a:extLst>
          </p:cNvPr>
          <p:cNvSpPr txBox="1">
            <a:spLocks/>
          </p:cNvSpPr>
          <p:nvPr/>
        </p:nvSpPr>
        <p:spPr>
          <a:xfrm>
            <a:off x="2578100" y="5660166"/>
            <a:ext cx="6629400" cy="11978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1400" b="0" dirty="0"/>
              <a:t>מבוסס על חומרים מקורס מבוא לאקונומטריקה ומצגות של תומר אהרוני</a:t>
            </a:r>
          </a:p>
        </p:txBody>
      </p:sp>
    </p:spTree>
    <p:extLst>
      <p:ext uri="{BB962C8B-B14F-4D97-AF65-F5344CB8AC3E}">
        <p14:creationId xmlns:p14="http://schemas.microsoft.com/office/powerpoint/2010/main" val="1696435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93A7E2-B06A-FDC2-3B57-AA029C934A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1CC41-0957-60FF-5760-D0B5CAB4CD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0EA2A1-4098-F89A-8DD3-6B7485D986BD}"/>
              </a:ext>
            </a:extLst>
          </p:cNvPr>
          <p:cNvSpPr txBox="1"/>
          <p:nvPr/>
        </p:nvSpPr>
        <p:spPr>
          <a:xfrm>
            <a:off x="9138368" y="1420498"/>
            <a:ext cx="2593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3200" dirty="0"/>
              <a:t>מההנחות נובע: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88F47A-AB81-FD2F-3E0A-DE5DFEF2B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21" y="2409240"/>
            <a:ext cx="10545647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06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A2195-18BE-AECD-6E67-4BC4201B81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353A86-6B11-F37D-1905-A175B6B7A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4208" y="1474435"/>
            <a:ext cx="9568792" cy="3929428"/>
          </a:xfrm>
        </p:spPr>
        <p:txBody>
          <a:bodyPr/>
          <a:lstStyle/>
          <a:p>
            <a:r>
              <a:rPr lang="he-IL" sz="3200" dirty="0"/>
              <a:t>נסמן ב-</a:t>
            </a:r>
            <a:r>
              <a:rPr lang="en-US" sz="3200" i="1" dirty="0"/>
              <a:t>L</a:t>
            </a:r>
            <a:r>
              <a:rPr lang="he-IL" sz="3200" i="1" dirty="0"/>
              <a:t> </a:t>
            </a:r>
            <a:r>
              <a:rPr lang="he-IL" sz="3200" dirty="0"/>
              <a:t>את מטריצת מקדמי ההשפעה </a:t>
            </a:r>
            <a:r>
              <a:rPr lang="en-US" sz="3200" dirty="0"/>
              <a:t>(Loadings)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he-IL" sz="3200" dirty="0"/>
              <a:t>בדוגמא, </a:t>
            </a:r>
            <a:endParaRPr lang="en-IL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28DBA-83C9-5D6F-470B-44F8C50193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FE343-7359-F11B-D280-D697400009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1269FE-0707-7AED-55D9-D1ADD6AA7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087" y="2352284"/>
            <a:ext cx="4137439" cy="2256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F982B1-8F97-DAE8-CD32-0F892FAB4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845" y="4822834"/>
            <a:ext cx="2778681" cy="20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56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E798-1A33-AA2E-7CE0-BFFF715BB1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6152" y="10940"/>
            <a:ext cx="9116847" cy="990600"/>
          </a:xfrm>
        </p:spPr>
        <p:txBody>
          <a:bodyPr/>
          <a:lstStyle/>
          <a:p>
            <a:r>
              <a:rPr lang="en-US" dirty="0"/>
              <a:t>Theoretical variance-covariance matrix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7E4DD-0F82-778E-78BF-4AFE47938D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3CD31-7E2E-E396-8108-13DFDB0198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97094-F37D-93E9-EAF9-E04D1D76C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57" y="1177143"/>
            <a:ext cx="11996085" cy="554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84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2E33F13-6540-2556-F022-42CFCDDF26D1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מקדמי ההשפעה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he-IL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e-IL" dirty="0"/>
                  <a:t>  אינם יחידים 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2E33F13-6540-2556-F022-42CFCDDF26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t="-1852"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CAC23243-A72A-7ADA-2DC2-6E442590B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8481" y="1001540"/>
            <a:ext cx="7367813" cy="3929428"/>
          </a:xfrm>
        </p:spPr>
        <p:txBody>
          <a:bodyPr/>
          <a:lstStyle/>
          <a:p>
            <a:r>
              <a:rPr lang="he-IL" sz="3200" dirty="0"/>
              <a:t>נשווה בין שני מודלים לתיאור תצפיות. </a:t>
            </a:r>
          </a:p>
          <a:p>
            <a:r>
              <a:rPr lang="he-IL" sz="3200" dirty="0"/>
              <a:t>מודל </a:t>
            </a:r>
            <a:r>
              <a:rPr lang="en-US" sz="3200" dirty="0"/>
              <a:t>A</a:t>
            </a:r>
            <a:r>
              <a:rPr lang="he-IL" sz="3200" dirty="0"/>
              <a:t>: </a:t>
            </a:r>
          </a:p>
          <a:p>
            <a:endParaRPr lang="he-IL" sz="3200" dirty="0"/>
          </a:p>
          <a:p>
            <a:endParaRPr lang="he-IL" sz="3200" dirty="0"/>
          </a:p>
          <a:p>
            <a:r>
              <a:rPr lang="he-IL" sz="3200" dirty="0"/>
              <a:t>עבור מודל זה:</a:t>
            </a:r>
            <a:r>
              <a:rPr lang="en-US" sz="3200" dirty="0"/>
              <a:t> </a:t>
            </a:r>
            <a:endParaRPr lang="en-IL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88CBF-FD86-D121-3548-D4A370180A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CDE8BF-25DA-57CF-D764-4A364A4E57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934AD0-1B88-FA9D-0ABE-E35370C1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409" y="1992140"/>
            <a:ext cx="3960298" cy="1833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83EF2-49B8-AB67-D313-F6B679F56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500" y="4816366"/>
            <a:ext cx="7488212" cy="1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65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2E33F13-6540-2556-F022-42CFCDDF26D1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מקדמי ההשפעה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he-IL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e-IL" dirty="0"/>
                  <a:t>  אינם יחידים 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2E33F13-6540-2556-F022-42CFCDDF26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4"/>
                <a:stretch>
                  <a:fillRect t="-1852"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CAC23243-A72A-7ADA-2DC2-6E442590B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8481" y="1001540"/>
            <a:ext cx="7367813" cy="3929428"/>
          </a:xfrm>
        </p:spPr>
        <p:txBody>
          <a:bodyPr/>
          <a:lstStyle/>
          <a:p>
            <a:r>
              <a:rPr lang="he-IL" sz="3200" dirty="0"/>
              <a:t>מודל </a:t>
            </a:r>
            <a:r>
              <a:rPr lang="en-US" sz="3200" dirty="0"/>
              <a:t>B</a:t>
            </a:r>
            <a:r>
              <a:rPr lang="he-IL" sz="3200" dirty="0"/>
              <a:t>: </a:t>
            </a:r>
          </a:p>
          <a:p>
            <a:endParaRPr lang="he-IL" sz="3200" dirty="0"/>
          </a:p>
          <a:p>
            <a:endParaRPr lang="he-IL" sz="3200" dirty="0"/>
          </a:p>
          <a:p>
            <a:r>
              <a:rPr lang="he-IL" sz="3200" dirty="0"/>
              <a:t>עבור מודל זה:</a:t>
            </a:r>
            <a:r>
              <a:rPr lang="en-US" sz="3200" dirty="0"/>
              <a:t> </a:t>
            </a:r>
            <a:endParaRPr lang="en-IL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88CBF-FD86-D121-3548-D4A370180A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CDE8BF-25DA-57CF-D764-4A364A4E57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C74BA3-E116-8CBB-3531-C6651D2A8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115" y="1111279"/>
            <a:ext cx="3556875" cy="2492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7382D8-BADD-4A95-C980-BBFDCBF04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5115" y="4622353"/>
            <a:ext cx="5821045" cy="194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5524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02863D-5463-3A4F-65F1-624A8ABBFDA6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2848304" y="10940"/>
                <a:ext cx="8454696" cy="990600"/>
              </a:xfrm>
            </p:spPr>
            <p:txBody>
              <a:bodyPr/>
              <a:lstStyle/>
              <a:p>
                <a:r>
                  <a:rPr lang="he-IL" dirty="0"/>
                  <a:t>מקדמי ההשפעה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he-IL" dirty="0"/>
                  <a:t> אינם יחידים (המשך)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02863D-5463-3A4F-65F1-624A8ABBFD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2848304" y="10940"/>
                <a:ext cx="8454696" cy="990600"/>
              </a:xfrm>
              <a:blipFill>
                <a:blip r:embed="rId3"/>
                <a:stretch>
                  <a:fillRect t="-1852" r="-2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FC8883B-BB0E-AB8A-C876-CD01F5FBF99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901700" y="1218892"/>
                <a:ext cx="10388599" cy="3929428"/>
              </a:xfrm>
            </p:spPr>
            <p:txBody>
              <a:bodyPr/>
              <a:lstStyle/>
              <a:p>
                <a:r>
                  <a:rPr lang="he-IL" sz="3200" dirty="0"/>
                  <a:t>ניתן לעבור ממודל </a:t>
                </a:r>
                <a:r>
                  <a:rPr lang="en-US" sz="3200" dirty="0"/>
                  <a:t>A</a:t>
                </a:r>
                <a:r>
                  <a:rPr lang="he-IL" sz="3200" dirty="0"/>
                  <a:t> למודל </a:t>
                </a:r>
                <a:r>
                  <a:rPr lang="en-US" sz="3200" dirty="0"/>
                  <a:t>B</a:t>
                </a:r>
                <a:r>
                  <a:rPr lang="he-IL" sz="3200" dirty="0"/>
                  <a:t> באמצעות סיבוב הצירים: </a:t>
                </a:r>
              </a:p>
              <a:p>
                <a:endParaRPr lang="he-IL" sz="3200" dirty="0"/>
              </a:p>
              <a:p>
                <a:endParaRPr lang="he-IL" sz="3200" dirty="0"/>
              </a:p>
              <a:p>
                <a:endParaRPr lang="he-IL" sz="3200" dirty="0"/>
              </a:p>
              <a:p>
                <a:r>
                  <a:rPr lang="he-IL" sz="3200" dirty="0"/>
                  <a:t>אנו מעוניינים במודל בו חלק מה-</a:t>
                </a:r>
                <a:r>
                  <a:rPr lang="he-IL" sz="6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he-IL" sz="3200" dirty="0"/>
                  <a:t> קרובים לאפס והחלק המשלים משמעותית שונה מאפס (כמו במודל </a:t>
                </a:r>
                <a:r>
                  <a:rPr lang="en-US" sz="3200" dirty="0"/>
                  <a:t>(B</a:t>
                </a:r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FC8883B-BB0E-AB8A-C876-CD01F5FBF9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901700" y="1218892"/>
                <a:ext cx="10388599" cy="3929428"/>
              </a:xfrm>
              <a:blipFill>
                <a:blip r:embed="rId4"/>
                <a:stretch>
                  <a:fillRect r="-1467" b="-4682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C48E4-BD0C-0F8F-F9D3-CCB9F5AAAD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EE2C0-69D8-B82E-6AD5-1D192F38D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5403" y="1934897"/>
            <a:ext cx="7886591" cy="341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14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3BC08-70D1-40BD-3CFA-23E3C03C0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21A4B-82BD-73A3-0A87-71AA220BD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0940"/>
            <a:ext cx="10769600" cy="990600"/>
          </a:xfrm>
        </p:spPr>
        <p:txBody>
          <a:bodyPr/>
          <a:lstStyle/>
          <a:p>
            <a:r>
              <a:rPr lang="he-IL" dirty="0"/>
              <a:t>שלבי שיטת </a:t>
            </a:r>
            <a:r>
              <a:rPr lang="en-US" dirty="0"/>
              <a:t>PCA- Principal Component Analysis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מציין מיקום תוכן 2">
                <a:extLst>
                  <a:ext uri="{FF2B5EF4-FFF2-40B4-BE49-F238E27FC236}">
                    <a16:creationId xmlns:a16="http://schemas.microsoft.com/office/drawing/2014/main" id="{03BA7E1D-2CD9-F06A-DFE9-E0C29D180F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6200" y="1001540"/>
                <a:ext cx="120269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r" defTabSz="914400" rtl="1" eaLnBrk="1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/>
                  <a:buNone/>
                  <a:defRPr lang="he-IL" sz="1400" b="0" i="0" kern="1200" baseline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1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/>
                  <a:buNone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1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/>
                  <a:buNone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1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/>
                  <a:buNone/>
                  <a:defRPr sz="16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1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/>
                  <a:buNone/>
                  <a:defRPr sz="16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+mj-lt"/>
                  <a:buAutoNum type="arabicPeriod"/>
                </a:pPr>
                <a:r>
                  <a:rPr lang="he-IL" sz="2400" b="1" dirty="0"/>
                  <a:t>מחשבים את מטריצת ה</a:t>
                </a:r>
                <a:r>
                  <a:rPr lang="en-US" sz="2400" b="1" dirty="0"/>
                  <a:t>CV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he-IL" sz="2400" b="1" dirty="0"/>
                  <a:t>מחשבים את הערכים העצמיים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ar-AE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ar-AE" sz="24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ar-A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ar-AE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ar-AE" sz="2400" b="1" dirty="0"/>
                  <a:t> </a:t>
                </a:r>
                <a:r>
                  <a:rPr lang="he-IL" sz="2400" b="1" dirty="0"/>
                  <a:t> ואת הווקטורים העצמיים </a:t>
                </a:r>
                <a:br>
                  <a:rPr lang="he-IL" sz="2400" b="1" dirty="0"/>
                </a:br>
                <a:r>
                  <a:rPr lang="he-IL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ar-AE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ar-AE" sz="2400" b="1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ar-A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ar-AE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ar-AE" sz="2400" b="1" dirty="0"/>
                  <a:t> </a:t>
                </a:r>
                <a:r>
                  <a:rPr lang="he-IL" sz="2400" b="1" dirty="0"/>
                  <a:t> של מטריצת ה</a:t>
                </a:r>
                <a:r>
                  <a:rPr lang="en-US" sz="2400" b="1" dirty="0"/>
                  <a:t>CV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he-IL" sz="2400" b="1" dirty="0"/>
                  <a:t>ממיינים את הערכים העצמיים בסדר יורד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he-IL" sz="2400" b="1" dirty="0"/>
                  <a:t>מחשבים לכל ערך עצמי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ar-AE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ar-AE" sz="2400" b="1" dirty="0"/>
                  <a:t> </a:t>
                </a:r>
                <a:r>
                  <a:rPr lang="he-IL" sz="2400" b="1" dirty="0"/>
                  <a:t>את הפרופורציה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ar-AE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400" b="1" i="1" smtClean="0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ar-AE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ar-AE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400" b="1" i="1" smtClean="0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ar-AE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ar-AE" sz="2400" b="1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ar-AE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400" b="1" i="1" smtClean="0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ar-AE" sz="24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</m:den>
                    </m:f>
                  </m:oMath>
                </a14:m>
                <a:endParaRPr lang="ar-AE" sz="2400" b="1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he-IL" sz="2400" b="1" dirty="0"/>
                  <a:t>מחשבים לכל ערך עצמי את הפרופורציה המצטברת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he-IL" sz="2400" b="1" dirty="0"/>
                  <a:t>מקובלת שמשתמשים ב</a:t>
                </a:r>
                <a:r>
                  <a:rPr lang="en-US" sz="2400" b="1" dirty="0"/>
                  <a:t>k </a:t>
                </a:r>
                <a:r>
                  <a:rPr lang="he-IL" sz="2400" b="1" dirty="0"/>
                  <a:t> הקומפוננטות הראשונות שמביאות אותנו לערך- סף שנקבע מראש</a:t>
                </a:r>
              </a:p>
            </p:txBody>
          </p:sp>
        </mc:Choice>
        <mc:Fallback xmlns="">
          <p:sp>
            <p:nvSpPr>
              <p:cNvPr id="8" name="מציין מיקום תוכן 2">
                <a:extLst>
                  <a:ext uri="{FF2B5EF4-FFF2-40B4-BE49-F238E27FC236}">
                    <a16:creationId xmlns:a16="http://schemas.microsoft.com/office/drawing/2014/main" id="{03BA7E1D-2CD9-F06A-DFE9-E0C29D180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200" y="1001540"/>
                <a:ext cx="12026900" cy="4351338"/>
              </a:xfrm>
              <a:prstGeom prst="rect">
                <a:avLst/>
              </a:prstGeom>
              <a:blipFill>
                <a:blip r:embed="rId3"/>
                <a:stretch>
                  <a:fillRect r="-760" b="-1470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6725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6660-3662-B23A-090E-FF84CB38ED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איך מורידים מימד?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F84E3-58A4-D785-62D3-A48D36235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014819"/>
            <a:ext cx="4209567" cy="2726844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807E9758-A901-FC4B-E871-E4E2BC093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1799" y="1202312"/>
            <a:ext cx="12369800" cy="3929428"/>
          </a:xfrm>
        </p:spPr>
        <p:txBody>
          <a:bodyPr/>
          <a:lstStyle/>
          <a:p>
            <a:r>
              <a:rPr lang="he-IL" sz="2400" dirty="0"/>
              <a:t>מסתכלים על הטלה של וקטור על וקטור אחר </a:t>
            </a:r>
          </a:p>
          <a:p>
            <a:r>
              <a:rPr lang="en-US" sz="2400" dirty="0"/>
              <a:t>d1,d2,d3,d4,d5,d6,d7,d8</a:t>
            </a:r>
            <a:r>
              <a:rPr lang="he-IL" sz="2400" dirty="0"/>
              <a:t> – עברנו משני מימדים למימד אחד</a:t>
            </a:r>
          </a:p>
          <a:p>
            <a:r>
              <a:rPr lang="he-IL" sz="2400" dirty="0"/>
              <a:t>נבחר בוקטור שממקסם את ריבועי המרחקים </a:t>
            </a:r>
          </a:p>
          <a:p>
            <a:r>
              <a:rPr lang="he-IL" sz="2400" dirty="0"/>
              <a:t>(נרצה להוכיח שוקטור עצמי בהינו הוקטור שממקסם את השונות)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4760F24-73D0-26B8-4905-6585D00E0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830" y="2441741"/>
            <a:ext cx="733469" cy="61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34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87C6E-2906-2C6C-B150-9511A35B9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09166-2C9C-7DFF-7F8E-9C107A0BAB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קשר לקווריאנס?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2E558-5C42-68A8-7F6E-650FA906ED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AB39F3-9556-B241-D456-61956BF0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026" y="1366375"/>
            <a:ext cx="3224066" cy="34572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D46DF4DC-0023-5104-8D96-8B3AC9146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1799" y="1202312"/>
            <a:ext cx="12369800" cy="3929428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he-IL" sz="2400" dirty="0"/>
              <a:t>נבצע הטלה של וקטור מקורי </a:t>
            </a:r>
            <a:r>
              <a:rPr lang="en-US" sz="2400" dirty="0"/>
              <a:t>:</a:t>
            </a:r>
            <a:r>
              <a:rPr lang="en-US" sz="2400" i="1" dirty="0"/>
              <a:t>X</a:t>
            </a:r>
            <a:r>
              <a:rPr lang="en-US" sz="2400" dirty="0"/>
              <a:t>i</a:t>
            </a:r>
            <a:r>
              <a:rPr lang="he-IL" sz="2400" dirty="0"/>
              <a:t>                                        ואת וקטור הממוצעים: </a:t>
            </a:r>
          </a:p>
          <a:p>
            <a:pPr marL="457200" indent="-457200">
              <a:buAutoNum type="arabicPeriod"/>
            </a:pPr>
            <a:r>
              <a:rPr lang="he-IL" sz="2400" dirty="0"/>
              <a:t>נרצה למקסם את השונות: </a:t>
            </a:r>
          </a:p>
          <a:p>
            <a:pPr marL="457200" indent="-457200">
              <a:buAutoNum type="arabicPeriod"/>
            </a:pPr>
            <a:endParaRPr lang="he-IL" sz="2400" dirty="0"/>
          </a:p>
          <a:p>
            <a:pPr marL="457200" indent="-457200">
              <a:buAutoNum type="arabicPeriod"/>
            </a:pPr>
            <a:endParaRPr lang="he-IL" sz="2400" dirty="0"/>
          </a:p>
          <a:p>
            <a:pPr marL="457200" indent="-457200">
              <a:buAutoNum type="arabicPeriod"/>
            </a:pPr>
            <a:r>
              <a:rPr lang="he-IL" sz="2400" dirty="0"/>
              <a:t>נשתמש בכופלי לגראנץ :</a:t>
            </a:r>
          </a:p>
          <a:p>
            <a:pPr marL="457200" indent="-457200">
              <a:buAutoNum type="arabicPeriod"/>
            </a:pPr>
            <a:endParaRPr lang="en-IL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C1A0F53-988C-55D0-30AB-6BFEAB03E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12" y="1366375"/>
            <a:ext cx="879553" cy="4025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3B027C5-0E1B-E5BA-1411-63186407A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12" y="2343630"/>
            <a:ext cx="4551773" cy="8262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FC60A7B-EC45-5915-F8E0-BC44F50709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985" y="2343630"/>
            <a:ext cx="2328533" cy="8262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B90FC6-2BC3-8EE2-30C5-4252BD175F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3518" y="2410334"/>
            <a:ext cx="3224067" cy="8254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42047D-EF8C-1F4A-A176-55792CE4690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65547" b="5325"/>
          <a:stretch/>
        </p:blipFill>
        <p:spPr>
          <a:xfrm>
            <a:off x="8498569" y="3320244"/>
            <a:ext cx="1585232" cy="4329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7B2D0C-5B4D-EEE6-B92E-A9FF8B6C62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6740" y="3933987"/>
            <a:ext cx="5877760" cy="20396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D4F1EA-DBB3-FDAF-64D5-F073BA9A5C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3518" y="6010291"/>
            <a:ext cx="2191056" cy="4572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FB27A2-A11D-F0C3-A204-19B787ED089D}"/>
              </a:ext>
            </a:extLst>
          </p:cNvPr>
          <p:cNvSpPr txBox="1"/>
          <p:nvPr/>
        </p:nvSpPr>
        <p:spPr>
          <a:xfrm>
            <a:off x="9710141" y="6054257"/>
            <a:ext cx="74732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ונקבל: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61DF6-A4BB-3113-0AA9-83CF2505065D}"/>
              </a:ext>
            </a:extLst>
          </p:cNvPr>
          <p:cNvSpPr txBox="1"/>
          <p:nvPr/>
        </p:nvSpPr>
        <p:spPr>
          <a:xfrm>
            <a:off x="1406868" y="6037366"/>
            <a:ext cx="597631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כיוון שרוצים להביא למקסימום, נבחר את הערך העצמי המקסימאלי</a:t>
            </a:r>
          </a:p>
        </p:txBody>
      </p:sp>
    </p:spTree>
    <p:extLst>
      <p:ext uri="{BB962C8B-B14F-4D97-AF65-F5344CB8AC3E}">
        <p14:creationId xmlns:p14="http://schemas.microsoft.com/office/powerpoint/2010/main" val="2209704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9EB81-F9AC-AC64-15CC-0C9324B790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B31B9-977E-1EDC-893B-DD0B649915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417793-C3F2-C685-523B-C6BC86AC3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04" y="1347787"/>
            <a:ext cx="4962525" cy="477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C6A073-4227-4223-2505-ECF78AF5B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372" y="2171678"/>
            <a:ext cx="3526463" cy="13970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5D3B2A-87A3-DD68-ABA2-DC20E6DA0373}"/>
                  </a:ext>
                </a:extLst>
              </p:cNvPr>
              <p:cNvSpPr txBox="1"/>
              <p:nvPr/>
            </p:nvSpPr>
            <p:spPr>
              <a:xfrm>
                <a:off x="6787435" y="1288909"/>
                <a:ext cx="2916335" cy="670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he-I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he-I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קווריאנס</m:t>
                          </m:r>
                          <m:r>
                            <a:rPr lang="he-I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he-I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מטריצת</m:t>
                          </m:r>
                        </m:e>
                      </m:nary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5D3B2A-87A3-DD68-ABA2-DC20E6DA0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435" y="1288909"/>
                <a:ext cx="2916335" cy="6707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029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1">
            <a:extLst>
              <a:ext uri="{FF2B5EF4-FFF2-40B4-BE49-F238E27FC236}">
                <a16:creationId xmlns:a16="http://schemas.microsoft.com/office/drawing/2014/main" id="{753F90EF-7A33-46B8-A760-871FD5E469D6}"/>
              </a:ext>
            </a:extLst>
          </p:cNvPr>
          <p:cNvSpPr txBox="1">
            <a:spLocks/>
          </p:cNvSpPr>
          <p:nvPr/>
        </p:nvSpPr>
        <p:spPr>
          <a:xfrm>
            <a:off x="4077477" y="871076"/>
            <a:ext cx="7461379" cy="35570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6400" b="0" dirty="0"/>
              <a:t>ניתוח פקטורים </a:t>
            </a:r>
          </a:p>
          <a:p>
            <a:r>
              <a:rPr lang="en-US" sz="6400" b="0" dirty="0"/>
              <a:t>Factor analysis</a:t>
            </a:r>
            <a:endParaRPr lang="he-IL" sz="6400" b="0" dirty="0"/>
          </a:p>
        </p:txBody>
      </p:sp>
    </p:spTree>
    <p:extLst>
      <p:ext uri="{BB962C8B-B14F-4D97-AF65-F5344CB8AC3E}">
        <p14:creationId xmlns:p14="http://schemas.microsoft.com/office/powerpoint/2010/main" val="2146096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80F5-EF02-49D9-9E5A-A1C20E441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246" y="112261"/>
            <a:ext cx="7290841" cy="990600"/>
          </a:xfrm>
        </p:spPr>
        <p:txBody>
          <a:bodyPr/>
          <a:lstStyle/>
          <a:p>
            <a:r>
              <a:rPr lang="he-IL" dirty="0"/>
              <a:t>ערכים עצמיים של מטריצת הקווריאנס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05F77E-8364-47B1-8D9E-09982E87CFC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270854" y="623892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B471CC-1647-9041-AC92-CE8E329D9294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6C9D16-4B07-4E02-8A99-1E9D8BFAE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75" y="1360616"/>
            <a:ext cx="1200150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813AC7-460D-405F-A914-7BBB29E14113}"/>
                  </a:ext>
                </a:extLst>
              </p:cNvPr>
              <p:cNvSpPr txBox="1"/>
              <p:nvPr/>
            </p:nvSpPr>
            <p:spPr>
              <a:xfrm>
                <a:off x="3636169" y="1215122"/>
                <a:ext cx="6110286" cy="6801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I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he-I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עצמי</m:t>
                    </m:r>
                    <m:r>
                      <a:rPr lang="he-I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he-I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וקטור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he-I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עצמי</m:t>
                    </m:r>
                    <m:r>
                      <a:rPr lang="he-I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he-I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ערך</m:t>
                    </m:r>
                    <m:r>
                      <a:rPr lang="he-I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813AC7-460D-405F-A914-7BBB29E14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169" y="1215122"/>
                <a:ext cx="6110286" cy="680123"/>
              </a:xfrm>
              <a:prstGeom prst="rect">
                <a:avLst/>
              </a:prstGeom>
              <a:blipFill>
                <a:blip r:embed="rId4"/>
                <a:stretch>
                  <a:fillRect t="-625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41631B8B-6C04-0279-DCCB-092328AD3C2F}"/>
              </a:ext>
            </a:extLst>
          </p:cNvPr>
          <p:cNvGrpSpPr/>
          <p:nvPr/>
        </p:nvGrpSpPr>
        <p:grpSpPr>
          <a:xfrm>
            <a:off x="676275" y="2085975"/>
            <a:ext cx="7696200" cy="3829050"/>
            <a:chOff x="676275" y="2085975"/>
            <a:chExt cx="7696200" cy="38290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C014E59-CD0C-42AA-98D2-95192EADE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275" y="2085975"/>
              <a:ext cx="7696200" cy="382905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51C6C44-90DF-6E71-9546-36F010461CB4}"/>
                </a:ext>
              </a:extLst>
            </p:cNvPr>
            <p:cNvSpPr txBox="1"/>
            <p:nvPr/>
          </p:nvSpPr>
          <p:spPr>
            <a:xfrm>
              <a:off x="1981200" y="2229430"/>
              <a:ext cx="584200" cy="6096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endParaRPr lang="he-IL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532D7C-601E-363A-93D7-9EC66B044B27}"/>
                </a:ext>
              </a:extLst>
            </p:cNvPr>
            <p:cNvSpPr txBox="1"/>
            <p:nvPr/>
          </p:nvSpPr>
          <p:spPr>
            <a:xfrm>
              <a:off x="6024562" y="2254830"/>
              <a:ext cx="584200" cy="6096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362869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9836A-0A39-42EE-B848-11C959540D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A152A-4FC1-4BC8-BCBF-08485D89A93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270854" y="623892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B471CC-1647-9041-AC92-CE8E329D9294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64677-2ADC-4012-BA31-E85199F5D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512" y="2243137"/>
            <a:ext cx="7705725" cy="374332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B3DCCFA-CB89-EBF4-E961-30EB110AC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8046" y="1252537"/>
            <a:ext cx="7290841" cy="990600"/>
          </a:xfrm>
        </p:spPr>
        <p:txBody>
          <a:bodyPr/>
          <a:lstStyle/>
          <a:p>
            <a:endParaRPr lang="he-IL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F64FFC-E4BE-E808-380E-4581A3FCE97F}"/>
              </a:ext>
            </a:extLst>
          </p:cNvPr>
          <p:cNvSpPr txBox="1">
            <a:spLocks/>
          </p:cNvSpPr>
          <p:nvPr/>
        </p:nvSpPr>
        <p:spPr>
          <a:xfrm>
            <a:off x="1490246" y="112261"/>
            <a:ext cx="7290841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1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kern="1200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ערכים עצמיים של מטריצת הקווריאנס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C73A8-8266-6AED-2C88-6CD3816E69DA}"/>
              </a:ext>
            </a:extLst>
          </p:cNvPr>
          <p:cNvSpPr txBox="1"/>
          <p:nvPr/>
        </p:nvSpPr>
        <p:spPr>
          <a:xfrm>
            <a:off x="1879600" y="3383413"/>
            <a:ext cx="5969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AB03B-0696-1474-0A1E-3483D3320176}"/>
              </a:ext>
            </a:extLst>
          </p:cNvPr>
          <p:cNvSpPr txBox="1"/>
          <p:nvPr/>
        </p:nvSpPr>
        <p:spPr>
          <a:xfrm>
            <a:off x="6096000" y="2911023"/>
            <a:ext cx="5969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47FDE-B427-260A-2E7E-1B31BA571F85}"/>
              </a:ext>
            </a:extLst>
          </p:cNvPr>
          <p:cNvSpPr txBox="1"/>
          <p:nvPr/>
        </p:nvSpPr>
        <p:spPr>
          <a:xfrm>
            <a:off x="5651500" y="4269922"/>
            <a:ext cx="5969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88A0C6-81E0-A4E2-926F-762D57BE6BD0}"/>
              </a:ext>
            </a:extLst>
          </p:cNvPr>
          <p:cNvSpPr txBox="1"/>
          <p:nvPr/>
        </p:nvSpPr>
        <p:spPr>
          <a:xfrm>
            <a:off x="3467100" y="3860799"/>
            <a:ext cx="5969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316821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4A876-C869-BCC5-0ECD-16A078DC98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דוגמא: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8794E-E171-1EAE-1363-F30559B495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14832-9953-E4F8-3C51-AEED3EAC45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BF9F62-8D3C-8ECB-047E-1BFEEB10C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71" y="1242359"/>
            <a:ext cx="9478698" cy="2724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8A410B-D3D1-45B9-C665-EB455A285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776" y="4207709"/>
            <a:ext cx="9440592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81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4E0A-797E-A627-A957-31FB5C9713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58BEBD-4B85-8424-2E31-2FC5E9A4E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675" y="1285249"/>
            <a:ext cx="9885918" cy="3929428"/>
          </a:xfrm>
        </p:spPr>
        <p:txBody>
          <a:bodyPr/>
          <a:lstStyle/>
          <a:p>
            <a:pPr algn="l"/>
            <a:r>
              <a:rPr lang="en-US" sz="3200" dirty="0"/>
              <a:t>The observed covariance matrix equals</a:t>
            </a:r>
          </a:p>
          <a:p>
            <a:pPr algn="l"/>
            <a:endParaRPr lang="en-US" sz="3200" dirty="0"/>
          </a:p>
          <a:p>
            <a:pPr algn="l"/>
            <a:endParaRPr lang="en-US" sz="3200" dirty="0"/>
          </a:p>
          <a:p>
            <a:r>
              <a:rPr lang="he-IL" sz="3200" dirty="0"/>
              <a:t>ניתן להראות כי </a:t>
            </a:r>
            <a:endParaRPr lang="en-US" sz="3200" dirty="0"/>
          </a:p>
          <a:p>
            <a:pPr algn="l"/>
            <a:endParaRPr lang="en-IL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F68C2-6905-65F2-18C0-1C7B3E407F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FFB629-CB68-6AE8-BA57-BC4144F07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213" y="1214305"/>
            <a:ext cx="1592980" cy="893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573288-D3D0-2217-F4C5-3FBE58AF7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366" y="2391332"/>
            <a:ext cx="5412827" cy="939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2096DD-7DB0-13B6-DB66-DC5C64C77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366" y="3527558"/>
            <a:ext cx="2976175" cy="289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6728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A66BC-B1B2-0798-F940-A75CE662FC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8C1768-E0A9-9F52-235F-1AEA7377C6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C35E2-8771-BFBF-324B-DFF11E71BF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E8CF26-1FFE-895B-4BB8-AD21A6286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63" y="10940"/>
            <a:ext cx="10391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61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5CDBF-89E9-4A1D-45EC-DC2C2BD437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המשך דוגמת הציונים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05234-D94D-FC7D-4A16-C39B409837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828" y="1474435"/>
            <a:ext cx="10462171" cy="3929428"/>
          </a:xfrm>
        </p:spPr>
        <p:txBody>
          <a:bodyPr/>
          <a:lstStyle/>
          <a:p>
            <a:pPr algn="l"/>
            <a:r>
              <a:rPr lang="en-US" sz="3200" dirty="0"/>
              <a:t>The observed variance-covariance matrix equals</a:t>
            </a:r>
          </a:p>
          <a:p>
            <a:pPr algn="l"/>
            <a:endParaRPr lang="en-US" sz="3200" dirty="0"/>
          </a:p>
          <a:p>
            <a:pPr algn="l"/>
            <a:endParaRPr lang="en-US" sz="3200" dirty="0"/>
          </a:p>
          <a:p>
            <a:r>
              <a:rPr lang="he-IL" sz="3200" dirty="0"/>
              <a:t>הערכים העצמיים של המטריצה </a:t>
            </a:r>
          </a:p>
          <a:p>
            <a:r>
              <a:rPr lang="he-IL" sz="3200" dirty="0"/>
              <a:t>הוקטורים העצמיים של המטריצה </a:t>
            </a:r>
            <a:endParaRPr lang="en-IL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965637-4EDD-59AB-3F0A-3B1D30275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5C476-8712-CF4C-C8E9-4A7CCABA53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9FBE9-67A2-3595-33D3-1787A3A9E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068" y="2304265"/>
            <a:ext cx="3505689" cy="1829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EE806A-80F8-CC26-3E7A-13C912232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837" y="4269065"/>
            <a:ext cx="3698109" cy="337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3AD104-55CB-BEDA-CC52-41503AFF4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369" y="5419745"/>
            <a:ext cx="4229690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29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6B1ED-54F0-2F78-219C-E3EB6F16B1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המשך דוגמת הציונים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F9EB7-3F41-5743-4E34-0B09AD4B85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4FF083-1770-37CF-9F2F-DB8AE2A69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882" y="1492060"/>
            <a:ext cx="6363588" cy="1162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34A909-9F41-705B-15D8-013093577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138" y="3144792"/>
            <a:ext cx="6115904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6158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3236360" y="3211186"/>
            <a:ext cx="7914240" cy="870194"/>
          </a:xfrm>
        </p:spPr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753F90EF-7A33-46B8-A760-871FD5E469D6}"/>
              </a:ext>
            </a:extLst>
          </p:cNvPr>
          <p:cNvSpPr txBox="1">
            <a:spLocks/>
          </p:cNvSpPr>
          <p:nvPr/>
        </p:nvSpPr>
        <p:spPr>
          <a:xfrm>
            <a:off x="6576892" y="1366018"/>
            <a:ext cx="4548554" cy="1261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0" dirty="0"/>
              <a:t>בשבוע הבא...</a:t>
            </a:r>
          </a:p>
        </p:txBody>
      </p:sp>
    </p:spTree>
    <p:extLst>
      <p:ext uri="{BB962C8B-B14F-4D97-AF65-F5344CB8AC3E}">
        <p14:creationId xmlns:p14="http://schemas.microsoft.com/office/powerpoint/2010/main" val="568065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87735-FB26-398B-F94C-80241C60AD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F7D067-0018-0260-B1C5-3B8EF1ED5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8756" y="10940"/>
            <a:ext cx="9124243" cy="990600"/>
          </a:xfrm>
        </p:spPr>
        <p:txBody>
          <a:bodyPr/>
          <a:lstStyle/>
          <a:p>
            <a:r>
              <a:rPr lang="he-IL" dirty="0"/>
              <a:t>ניתוח פקטורים </a:t>
            </a:r>
            <a:r>
              <a:rPr lang="en-US" dirty="0"/>
              <a:t>Factor analysis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BADB6-35A3-553D-197C-91C9CF390262}"/>
                  </a:ext>
                </a:extLst>
              </p:cNvPr>
              <p:cNvSpPr txBox="1"/>
              <p:nvPr/>
            </p:nvSpPr>
            <p:spPr>
              <a:xfrm>
                <a:off x="1324303" y="1513490"/>
                <a:ext cx="10023866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he-IL" sz="3200" dirty="0"/>
                  <a:t>ניתוח פקטורים הינו שיטה שמאפשרת לבחון האם המשתנים הנצפים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3200" b="0" dirty="0"/>
              </a:p>
              <a:p>
                <a:pPr algn="r" rtl="1"/>
                <a:r>
                  <a:rPr lang="he-IL" sz="3200" dirty="0"/>
                  <a:t>תלויים לינארית במספר קטן של משתנים אחרים, נצפים או לא נצפים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algn="r" rtl="1"/>
                <a:r>
                  <a:rPr lang="he-IL" sz="3200" dirty="0"/>
                  <a:t>ולפרש את המשמעות של המשתנים הללו.</a:t>
                </a:r>
              </a:p>
              <a:p>
                <a:pPr algn="r" rtl="1"/>
                <a:endParaRPr lang="he-IL" sz="3200" dirty="0"/>
              </a:p>
              <a:p>
                <a:pPr algn="r" rtl="1"/>
                <a:r>
                  <a:rPr lang="he-IL" sz="3200" dirty="0"/>
                  <a:t>הפקטורים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he-IL" sz="3200" dirty="0"/>
                  <a:t> לא מביאים את כל המידע על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he-IL" sz="3200" dirty="0"/>
                  <a:t>, אך מסבירים את התוצאה העיקרית. </a:t>
                </a:r>
                <a:endParaRPr lang="en-IL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BADB6-35A3-553D-197C-91C9CF390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03" y="1513490"/>
                <a:ext cx="10023866" cy="4031873"/>
              </a:xfrm>
              <a:prstGeom prst="rect">
                <a:avLst/>
              </a:prstGeom>
              <a:blipFill>
                <a:blip r:embed="rId2"/>
                <a:stretch>
                  <a:fillRect l="-122" t="-1964" r="-1520" b="-392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0968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6CF93-41E7-0CBE-C1D0-04227A46DF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D58A99-D117-B298-2FD1-81776C6DE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048" y="1474435"/>
            <a:ext cx="10745951" cy="3929428"/>
          </a:xfrm>
        </p:spPr>
        <p:txBody>
          <a:bodyPr/>
          <a:lstStyle/>
          <a:p>
            <a:r>
              <a:rPr lang="he-IL" sz="3200" dirty="0"/>
              <a:t>חמישה תלמידים עברו את הקורסים :</a:t>
            </a:r>
            <a:r>
              <a:rPr lang="en-US" sz="3200" dirty="0"/>
              <a:t> </a:t>
            </a:r>
            <a:r>
              <a:rPr lang="he-IL" sz="3200" dirty="0"/>
              <a:t>מימון, שיווק ואסטרטגיה (בתכנית ה-</a:t>
            </a:r>
            <a:r>
              <a:rPr lang="en-US" sz="3200" dirty="0"/>
              <a:t>MBA</a:t>
            </a:r>
            <a:r>
              <a:rPr lang="he-IL" sz="3200" dirty="0"/>
              <a:t>), וקיבלו את הציונים הבאים (מעל סף המעבר)</a:t>
            </a:r>
            <a:r>
              <a:rPr lang="en-US" sz="3200" dirty="0"/>
              <a:t> </a:t>
            </a:r>
            <a:endParaRPr lang="en-IL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B2DEC-6474-98F9-C6DD-31F9017E46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AD2DD-172F-89BD-AAF1-B7504F005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081" y="3347331"/>
            <a:ext cx="6333685" cy="307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76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C11C-6C95-D201-05C5-06E7CA3DA3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ADF355E-C1E0-55E9-B16A-8AA6E367DBB0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081048" y="1474435"/>
                <a:ext cx="9221951" cy="3929428"/>
              </a:xfrm>
            </p:spPr>
            <p:txBody>
              <a:bodyPr/>
              <a:lstStyle/>
              <a:p>
                <a:r>
                  <a:rPr lang="he-IL" sz="3200" dirty="0"/>
                  <a:t>ניתן לראות שהמשתנים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he-IL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  <a:r>
                  <a:rPr lang="he-IL" sz="3200" dirty="0"/>
                  <a:t> לא בלתי תלויים. </a:t>
                </a:r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ADF355E-C1E0-55E9-B16A-8AA6E367D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081048" y="1474435"/>
                <a:ext cx="9221951" cy="3929428"/>
              </a:xfrm>
              <a:blipFill>
                <a:blip r:embed="rId3"/>
                <a:stretch>
                  <a:fillRect r="-171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6C631-C0C2-8B35-18C6-E50435B6A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EA528-9F39-7FD8-DC01-1E1C874BE5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0B9E3-7A18-9FD0-7070-1C9390052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11" y="2196035"/>
            <a:ext cx="10983858" cy="1895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D0F768-6408-6969-AFFB-643C043E3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81" y="4220491"/>
            <a:ext cx="4969185" cy="262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61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279AC-84BF-C774-B467-CAF355B691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EB9EB-4ED3-1F2D-98F9-AD218E320A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270D2D-FB5B-FD42-356F-873D2185A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994" y="0"/>
            <a:ext cx="8084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64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C11C-6C95-D201-05C5-06E7CA3DA3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ADF355E-C1E0-55E9-B16A-8AA6E367DBB0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-70569" y="1001540"/>
                <a:ext cx="11923109" cy="3929428"/>
              </a:xfrm>
            </p:spPr>
            <p:txBody>
              <a:bodyPr/>
              <a:lstStyle/>
              <a:p>
                <a:r>
                  <a:rPr lang="he-IL" sz="3200" dirty="0"/>
                  <a:t>מכיוון שקיימת קורלציה בין משתנים אלו,</a:t>
                </a:r>
              </a:p>
              <a:p>
                <a:endParaRPr lang="he-IL" sz="3200" dirty="0"/>
              </a:p>
              <a:p>
                <a:endParaRPr lang="he-IL" sz="3200" dirty="0"/>
              </a:p>
              <a:p>
                <a:r>
                  <a:rPr lang="he-IL" sz="3200" dirty="0"/>
                  <a:t>האם ניתן להסביר את הנתונים באמצעות שני משתנים אחרים (לא נצפים)?</a:t>
                </a:r>
              </a:p>
              <a:p>
                <a:r>
                  <a:rPr lang="he-IL" sz="3200" dirty="0"/>
                  <a:t>לדוגמא,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L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he-IL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he-IL" sz="3200" dirty="0"/>
                  <a:t>- היכולת הכמותית של התלמידים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L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he-IL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he-IL" sz="3200" dirty="0"/>
                  <a:t>- היכולת המילולית של התלמידים </a:t>
                </a:r>
                <a:endParaRPr lang="en-IL" sz="3200" dirty="0"/>
              </a:p>
              <a:p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ADF355E-C1E0-55E9-B16A-8AA6E367D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-70569" y="1001540"/>
                <a:ext cx="11923109" cy="3929428"/>
              </a:xfrm>
              <a:blipFill>
                <a:blip r:embed="rId2"/>
                <a:stretch>
                  <a:fillRect r="-1329" b="-5085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EA528-9F39-7FD8-DC01-1E1C874BE5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0B9E3-7A18-9FD0-7070-1C9390052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61" y="1807152"/>
            <a:ext cx="10983858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93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B3021-30C6-A662-7D83-A8BAD2D669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מודל לתיאור התצפיות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6B97B-1E97-C707-F181-3FE252309A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5EFF8-DAC7-7CEA-2603-6F174B731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753" y="1001540"/>
            <a:ext cx="7367813" cy="3759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DF883-2074-BEF8-847B-2A2BE8C8B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272" y="4764018"/>
            <a:ext cx="5150663" cy="1974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3930B0-EA9D-90FE-39A5-CE7A23B3C36E}"/>
              </a:ext>
            </a:extLst>
          </p:cNvPr>
          <p:cNvSpPr txBox="1"/>
          <p:nvPr/>
        </p:nvSpPr>
        <p:spPr>
          <a:xfrm>
            <a:off x="8024367" y="4950372"/>
            <a:ext cx="215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/>
              <a:t>הנחות המודל: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153059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AE55-709D-124F-9875-2074CA794B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8F90F-E0E4-2CBD-6D18-4CB380063E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702F2-1E34-734E-8D31-59E0CD8792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9A473C-B33F-71AC-271C-9A031542C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49" y="1102023"/>
            <a:ext cx="7367813" cy="2867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0A5D15-4245-C9A9-A101-FF16726A0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097" y="4400685"/>
            <a:ext cx="8383170" cy="1943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6363D6-31C3-A36D-F1CA-5BF77F1D5BE4}"/>
              </a:ext>
            </a:extLst>
          </p:cNvPr>
          <p:cNvSpPr txBox="1"/>
          <p:nvPr/>
        </p:nvSpPr>
        <p:spPr>
          <a:xfrm>
            <a:off x="9910450" y="4400685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400" dirty="0"/>
              <a:t>נוסחאות עזר:</a:t>
            </a:r>
            <a:endParaRPr lang="en-IL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D6846E-448B-9CED-AD1E-86A1E42D4C3F}"/>
              </a:ext>
            </a:extLst>
          </p:cNvPr>
          <p:cNvSpPr txBox="1"/>
          <p:nvPr/>
        </p:nvSpPr>
        <p:spPr>
          <a:xfrm>
            <a:off x="9138368" y="1420498"/>
            <a:ext cx="2593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3200" dirty="0"/>
              <a:t>מההנחות נובע:</a:t>
            </a: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1151653195"/>
      </p:ext>
    </p:extLst>
  </p:cSld>
  <p:clrMapOvr>
    <a:masterClrMapping/>
  </p:clrMapOvr>
</p:sld>
</file>

<file path=ppt/theme/theme1.xml><?xml version="1.0" encoding="utf-8"?>
<a:theme xmlns:a="http://schemas.openxmlformats.org/drawingml/2006/main" name="BarIlan">
  <a:themeElements>
    <a:clrScheme name="BarIlan2">
      <a:dk1>
        <a:srgbClr val="0A4127"/>
      </a:dk1>
      <a:lt1>
        <a:srgbClr val="FFFFFF"/>
      </a:lt1>
      <a:dk2>
        <a:srgbClr val="0A4127"/>
      </a:dk2>
      <a:lt2>
        <a:srgbClr val="F6FAF0"/>
      </a:lt2>
      <a:accent1>
        <a:srgbClr val="77CDE6"/>
      </a:accent1>
      <a:accent2>
        <a:srgbClr val="04280F"/>
      </a:accent2>
      <a:accent3>
        <a:srgbClr val="C3DC86"/>
      </a:accent3>
      <a:accent4>
        <a:srgbClr val="176936"/>
      </a:accent4>
      <a:accent5>
        <a:srgbClr val="77CDE6"/>
      </a:accent5>
      <a:accent6>
        <a:srgbClr val="C3DC86"/>
      </a:accent6>
      <a:hlink>
        <a:srgbClr val="0A4127"/>
      </a:hlink>
      <a:folHlink>
        <a:srgbClr val="04280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35573</TotalTime>
  <Words>543</Words>
  <Application>Microsoft Macintosh PowerPoint</Application>
  <PresentationFormat>Widescreen</PresentationFormat>
  <Paragraphs>145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Cambria Math</vt:lpstr>
      <vt:lpstr>Monda</vt:lpstr>
      <vt:lpstr>BarIlan</vt:lpstr>
      <vt:lpstr>סטטיסטיקה תעשייתית וכלי תכנה  לתלמידי הנדסה תעשייה ומערכות מידע</vt:lpstr>
      <vt:lpstr>PowerPoint Presentation</vt:lpstr>
      <vt:lpstr>ניתוח פקטורים Factor analysis</vt:lpstr>
      <vt:lpstr>דוגמא </vt:lpstr>
      <vt:lpstr>PowerPoint Presentation</vt:lpstr>
      <vt:lpstr>PowerPoint Presentation</vt:lpstr>
      <vt:lpstr>PowerPoint Presentation</vt:lpstr>
      <vt:lpstr>מודל לתיאור התצפיות </vt:lpstr>
      <vt:lpstr>PowerPoint Presentation</vt:lpstr>
      <vt:lpstr>PowerPoint Presentation</vt:lpstr>
      <vt:lpstr>PowerPoint Presentation</vt:lpstr>
      <vt:lpstr>Theoretical variance-covariance matrix</vt:lpstr>
      <vt:lpstr>מקדמי ההשפעה β_ij    אינם יחידים </vt:lpstr>
      <vt:lpstr>מקדמי ההשפעה β_ij    אינם יחידים </vt:lpstr>
      <vt:lpstr>מקדמי ההשפעה β_ij  אינם יחידים (המשך)</vt:lpstr>
      <vt:lpstr>שלבי שיטת PCA- Principal Component Analysis</vt:lpstr>
      <vt:lpstr>איך מורידים מימד? </vt:lpstr>
      <vt:lpstr>קשר לקווריאנס? </vt:lpstr>
      <vt:lpstr>דוגמא </vt:lpstr>
      <vt:lpstr>ערכים עצמיים של מטריצת הקווריאנס</vt:lpstr>
      <vt:lpstr>PowerPoint Presentation</vt:lpstr>
      <vt:lpstr>דוגמא: </vt:lpstr>
      <vt:lpstr>Principal component analysis</vt:lpstr>
      <vt:lpstr>PowerPoint Presentation</vt:lpstr>
      <vt:lpstr>המשך דוגמת הציונים </vt:lpstr>
      <vt:lpstr>המשך דוגמת הציונים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Shaked Chen</cp:lastModifiedBy>
  <cp:revision>819</cp:revision>
  <dcterms:created xsi:type="dcterms:W3CDTF">2020-01-09T10:28:07Z</dcterms:created>
  <dcterms:modified xsi:type="dcterms:W3CDTF">2025-01-12T23:24:07Z</dcterms:modified>
</cp:coreProperties>
</file>